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2"/>
  </p:sldMasterIdLst>
  <p:notesMasterIdLst>
    <p:notesMasterId r:id="rId20"/>
  </p:notesMasterIdLst>
  <p:sldIdLst>
    <p:sldId id="258" r:id="rId3"/>
    <p:sldId id="257" r:id="rId4"/>
    <p:sldId id="259" r:id="rId5"/>
    <p:sldId id="260" r:id="rId6"/>
    <p:sldId id="264" r:id="rId7"/>
    <p:sldId id="263" r:id="rId8"/>
    <p:sldId id="262" r:id="rId9"/>
    <p:sldId id="261" r:id="rId10"/>
    <p:sldId id="266" r:id="rId11"/>
    <p:sldId id="267" r:id="rId12"/>
    <p:sldId id="276" r:id="rId13"/>
    <p:sldId id="269" r:id="rId14"/>
    <p:sldId id="285" r:id="rId15"/>
    <p:sldId id="282" r:id="rId16"/>
    <p:sldId id="288" r:id="rId17"/>
    <p:sldId id="284" r:id="rId18"/>
    <p:sldId id="287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147" autoAdjust="0"/>
    <p:restoredTop sz="91119" autoAdjust="0"/>
  </p:normalViewPr>
  <p:slideViewPr>
    <p:cSldViewPr snapToGrid="0">
      <p:cViewPr>
        <p:scale>
          <a:sx n="79" d="100"/>
          <a:sy n="79" d="100"/>
        </p:scale>
        <p:origin x="-378" y="-1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9A2AAA-4091-4D9A-B2F9-6178EC6B7C7D}" type="datetimeFigureOut">
              <a:rPr lang="en-US" smtClean="0"/>
              <a:t>02-Apr-13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AC6253-1565-4501-A126-D90CD28F705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98295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400" b="1" dirty="0" smtClean="0"/>
              <a:t>Animated countdown timer on textured background</a:t>
            </a:r>
          </a:p>
          <a:p>
            <a:r>
              <a:rPr lang="en-US" sz="1400" dirty="0" smtClean="0"/>
              <a:t>(Difficult)</a:t>
            </a:r>
          </a:p>
          <a:p>
            <a:endParaRPr lang="en-US" sz="1200" dirty="0" smtClean="0"/>
          </a:p>
          <a:p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Tip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Some shape effects on this slide are created with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Combine Shapes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commands. To access this command, you must add it to the Quick Access Toolbar, located above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File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tab.  To customize the Quick Access Toolbar, do the following:</a:t>
            </a:r>
          </a:p>
          <a:p>
            <a:pPr marL="171450" lvl="0" indent="-171450">
              <a:buFont typeface="Arial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Click the arrow next to the Quick Access Toolbar, and then under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Customize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Quick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Access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Toolbar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More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Commands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171450" lvl="0" indent="-171450">
              <a:buFont typeface="Arial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PowerPoint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Options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dialog box,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Choose commands from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list, select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 Commands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 list of commands,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Combine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Shapes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then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Add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sz="1200" dirty="0" smtClean="0"/>
          </a:p>
          <a:p>
            <a:endParaRPr lang="en-US" sz="1200" dirty="0" smtClean="0"/>
          </a:p>
          <a:p>
            <a:r>
              <a:rPr lang="en-US" sz="1200" dirty="0" smtClean="0"/>
              <a:t>To reproduce the donut shape effects on this</a:t>
            </a:r>
            <a:r>
              <a:rPr lang="en-US" sz="1200" baseline="0" dirty="0" smtClean="0"/>
              <a:t> slide, do the following: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Home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tab,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Slides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group,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Layout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then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Blank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Insert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tab,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Illustrations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group,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Shapes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then under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Basic Shapes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Donut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 the slide, drag to draw a donut. Drag the yellow sizing handle so that the donut is roughly 0.25” in thickness.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Select the donut. Under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Drawing Tools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on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Format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tab,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Size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group,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Height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box enter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5”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Width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box enter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5”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Also under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Drawing Tools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on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Format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tab,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Shape Styles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group,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Shape Outline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then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 Outline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Insert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tab,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Illustrations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group,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Shapes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then under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Rectangles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Rectangle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 the slide, drag to draw a rectangle.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Select the rectangle. Under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Drawing Tools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on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Format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tab,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Size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group,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Height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box enter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5.5”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Width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box enter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0.08”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Also under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Drawing Tools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on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Format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tab,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Shape Styles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group,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Shape Outline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then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 Outline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Select the rectangle. On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Home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tab,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Clipboard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group, click the arrow to the right of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Copy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then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Duplicate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Repeat this process this process 7 times for a total of 9 thin rectangles.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Select a duplicate rectangle. Under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Drawing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Tools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on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Format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tab,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Size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group, click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Size and Position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dialog box launcher.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Format Shape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dialog box,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Size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the left pane, and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Size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pane, under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Size and rotate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Rotation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box enter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Select another duplicate rectangle. Under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Drawing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Tools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on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Format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tab,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Size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group, click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Size and Position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dialog box launcher.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Format Shape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dialog box,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Size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the left pane, and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Size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pane, under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Size and rotate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Rotation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box enter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Select another duplicate rectangle. Under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Drawing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Tools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on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Format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tab,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Size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group, click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Size and Position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dialog box launcher.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Format Shape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dialog box,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Size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the left pane, and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Size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pane, under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Size and rotate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Rotation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box enter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30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Select another duplicate rectangle. Under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Drawing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Tools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on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Format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tab,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Size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group, click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Size and Position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dialog box launcher.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Format Shape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dialog box,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Size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the left pane, and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Size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pane, under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Size and rotate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Rotation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box enter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40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Select another duplicate rectangle. Under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Drawing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Tools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on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Format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tab,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Size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group, click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Size and Position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dialog box launcher.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Format Shape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dialog box,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Size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the left pane, and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Size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pane, under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Size and rotate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Rotation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box enter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50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Select another duplicate rectangle. Under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Drawing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Tools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on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Format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tab,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Size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group, click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Size and Position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dialog box launcher.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Format Shape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dialog box,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Size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the left pane, and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Size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pane, under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Size and rotate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Rotation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box enter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60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Select another duplicate rectangle. Under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Drawing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Tools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on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Format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tab,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Size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group, click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Size and Position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dialog box launcher.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Format Shape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dialog box,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Size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the left pane, and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Size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pane, under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Size and rotate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Rotation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box enter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70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Select the last duplicate rectangle. Under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Drawing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Tools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on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Format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tab,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Size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group, click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Size and Position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dialog box launcher.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Format Shape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dialog box,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Size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the left pane, and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Size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pane, under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Size and rotate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Rotation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box enter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80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Press and hold CTRL, and then select all of the small thin rectangles. On the Quick Access Toolbar,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Combine Shapes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then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Shape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Union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Also on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Home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tab,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Clipboard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group,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Copy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then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Duplicate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Select the duplicate group of rectangles. On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Home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tab,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Drawing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group,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Arrange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point to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Rotate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then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Rotate Right 90°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Home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tab,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Edit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group,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Select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then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Select All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Also on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Home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tab,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Drawing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group,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Arrange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point to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Align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then do the following: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Align to Slide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Align Middle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Align Center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Press and hold CTRL, select the donut shape, and then select the first group of rectangles. On the Quick Access Toolbar,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Combine Shapes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then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Shape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Subtract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Press and hold CTRL, select the donut shape, and then select the second group of rectangles. On the Quick Access Toolbar,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Combine Shapes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then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Shape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Subtract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Insert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tab,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Illustrations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group,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Shapes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then under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Basic Shapes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Donut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 the slide, drag to draw a donut. Drag a sizing handle so that the donut is roughly 0.5” in thickness.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Select the second donut. Under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Drawing Tools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on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Format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tab,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Size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group,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Height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box enter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5.21”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Width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box enter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5.21”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Also under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Drawing Tools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on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Format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tab,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Shape Styles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group,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Shape Outline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then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 Outline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Press and hold CTRL, select the second donut, and then select the first, segmented donut. On the Quick Access Toolbar,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Combine Shapes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then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Shape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Subtract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Select the remaining donut. Under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Drawing Tools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on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Format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tab,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Shape Styles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group, click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Format Shape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dialog box launcher.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Format Shape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dialog box,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Fill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the left pane,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Fill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pane,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Gradient fill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then do the following: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Click the button next to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Preset colors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then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Silver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Type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list, select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Linear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Also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Format Shape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dialog box,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Line Color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the left pane, and then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Line Color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pane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 line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Also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Format Shape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dialog box,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Shadow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the left pane,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Shadow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pane, click the button next to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Presets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then under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Outer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Offset Center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Also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Format Shape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dialog box,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3-D Format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 left pane,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3-D Format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pane, under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Bevel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click the button next to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Top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then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Slope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Insert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tab,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Illustrations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group,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Shapes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then under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Basic Shapes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Donut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 the slide, drag to draw a donut. Drag a sizing handle so that the donut is roughly 0.25” in thickness.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Select the new donut. Under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Drawing Tools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on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Format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tab,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Shape Styles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group, click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Format Shape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dialog box launcher.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Format Shape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dialog box,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Fill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the left pane,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Fill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pane, click the button next to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Color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More Colors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then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Colors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dialog box, on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Custom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tab, enter values for Red: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194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Green: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Blue: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Also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Format Shape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dialog box,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Line Color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the left pane, and then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Line Color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pane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 line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Also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Format Shape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dialog box,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Size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the left pane,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Size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pane, under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Size and rotate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Height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box enter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5.14”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Width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box enter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5.14”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Select the new donut. On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Home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tab,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Drawing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group,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Arrange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then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Send Backward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Press and hold CTRL, and then select the two donuts. On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Home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tab,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Drawing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group,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Arrange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point to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Align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then do the following: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Align Selected Objects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Align Center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Align Middle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 both donuts selected, drag the donuts so that the top edge is roughly 1” from the top edge of the slide.</a:t>
            </a:r>
          </a:p>
          <a:p>
            <a:pPr marL="228600" indent="-228600">
              <a:buFont typeface="+mj-lt"/>
              <a:buAutoNum type="arabicPeriod"/>
            </a:pPr>
            <a:endParaRPr lang="en-US" sz="1200" baseline="0" dirty="0" smtClean="0"/>
          </a:p>
          <a:p>
            <a:pPr marL="0" indent="0">
              <a:buFont typeface="+mj-lt"/>
              <a:buNone/>
            </a:pPr>
            <a:endParaRPr lang="en-US" sz="1200" baseline="0" dirty="0" smtClean="0"/>
          </a:p>
          <a:p>
            <a:pPr marL="0" indent="0">
              <a:buFont typeface="+mj-lt"/>
              <a:buNone/>
            </a:pPr>
            <a:r>
              <a:rPr lang="en-US" sz="1200" baseline="0" dirty="0" smtClean="0"/>
              <a:t>To reproduce the other shape effects on this slide, do the following: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Insert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tab,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Illustrations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group,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Shapes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then under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Rectangles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Rectangle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 the slide, drag to draw a rectangle.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Select the rectangle. On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Home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tab,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Drawing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tab, click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Format Shape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dialog box launcher.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Format Shape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dialog box,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Fill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the left pane,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Fill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pane,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Gradient fill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then do the following: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Type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list, select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Linear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Angle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box, enter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90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Under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Gradient stops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Add gradient stop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Remove gradient stop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until three stops appear in the slider, then customize the gradient stops as follows: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Select the first stop in the slider, and then do the following: </a:t>
            </a:r>
          </a:p>
          <a:p>
            <a:pPr marL="1085850" lvl="2" indent="-171450">
              <a:buFont typeface="Arial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Position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box, enter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0%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1085850" lvl="2" indent="-171450">
              <a:buFont typeface="Arial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Click the button next to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Color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then under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Theme Colors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Black, Text 1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(first row, first option from the left).</a:t>
            </a:r>
          </a:p>
          <a:p>
            <a:pPr marL="1085850" lvl="2" indent="-171450">
              <a:buFont typeface="Arial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Transparency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box, enter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75%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Select the next stop in the slider, and then do the following: </a:t>
            </a:r>
          </a:p>
          <a:p>
            <a:pPr marL="1085850" lvl="2" indent="-171450">
              <a:buFont typeface="Arial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Position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box, enter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35%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1085850" lvl="2" indent="-171450">
              <a:buFont typeface="Arial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Click the button next to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Color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then under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Theme Colors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Black, Text 1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(first row, first option from the left).</a:t>
            </a:r>
          </a:p>
          <a:p>
            <a:pPr marL="1085850" lvl="2" indent="-171450">
              <a:buFont typeface="Arial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Transparency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box, enter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0%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Select the last stop in the slider, and then do the following: </a:t>
            </a:r>
          </a:p>
          <a:p>
            <a:pPr marL="1085850" lvl="2" indent="-171450">
              <a:buFont typeface="Arial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Position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box, enter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100%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1085850" lvl="2" indent="-171450">
              <a:buFont typeface="Arial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Click the button next to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Color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then under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Theme Colors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Black, Text 1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(first row, first option from the left).</a:t>
            </a:r>
          </a:p>
          <a:p>
            <a:pPr marL="1085850" lvl="2" indent="-171450">
              <a:buFont typeface="Arial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Transparency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box, enter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100%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Also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Format Shape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dialog box,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Line Color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the left pane, and then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Line Color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pane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 line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Also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Format Shape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dialog box,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Size</a:t>
            </a:r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en-US" sz="1200" b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in the </a:t>
            </a:r>
            <a:r>
              <a:rPr lang="en-US" sz="1200" b="1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Height</a:t>
            </a:r>
            <a:r>
              <a:rPr lang="en-US" sz="1200" b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box enter </a:t>
            </a:r>
            <a:r>
              <a:rPr lang="en-US" sz="1200" b="1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7.5</a:t>
            </a:r>
            <a:r>
              <a:rPr lang="en-US" sz="1200" b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in the </a:t>
            </a:r>
            <a:r>
              <a:rPr lang="en-US" sz="1200" b="1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Width</a:t>
            </a:r>
            <a:r>
              <a:rPr lang="en-US" sz="1200" b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box enter </a:t>
            </a:r>
            <a:r>
              <a:rPr lang="en-US" sz="1200" b="1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2.83</a:t>
            </a:r>
            <a:r>
              <a:rPr lang="en-US" sz="1200" b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lvl="0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 the slide, select the rectangle. On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Home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tab,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Drawing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group,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Arrange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then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Send Backward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Also on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Home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tab,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Drawing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group,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Arrange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point to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Align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then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Align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Middle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Align Center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sz="1200" baseline="0" dirty="0" smtClean="0"/>
          </a:p>
          <a:p>
            <a:pPr marL="0" indent="0">
              <a:buFont typeface="+mj-lt"/>
              <a:buNone/>
            </a:pPr>
            <a:endParaRPr lang="en-US" sz="1200" baseline="0" dirty="0" smtClean="0"/>
          </a:p>
          <a:p>
            <a:pPr marL="0" indent="0">
              <a:buFont typeface="+mj-lt"/>
              <a:buNone/>
            </a:pPr>
            <a:endParaRPr lang="en-US" sz="1200" baseline="0" dirty="0" smtClean="0"/>
          </a:p>
          <a:p>
            <a:pPr marL="0" indent="0">
              <a:buFont typeface="+mj-lt"/>
              <a:buNone/>
            </a:pPr>
            <a:r>
              <a:rPr lang="en-US" sz="1200" baseline="0" dirty="0" smtClean="0"/>
              <a:t>To reproduce the text effects on this slide, do the following: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Insert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tab,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group,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 Box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 the slide, drag to draw a text box.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Type “3” in the text box, and then select the text. On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Home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tab,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Font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group, select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Lucida Bright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from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Font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list, select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White, Background 1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from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Font Color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list, and then select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96 pt.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Font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Size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list.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Select the text box. On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Home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tab,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Clipboard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group, click the arrow next to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Copy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then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Duplicate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Select the second text box. Change the text to “2.”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Select the text box. On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Home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tab,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Clipboard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group, click the arrow next to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Copy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then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Duplicate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Select the third text box. Change the text to “1.”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Press and hold CTRL, and then select all three text boxes. On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Home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tab,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Drawing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group,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Arrange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point to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Align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then do the following: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Align Selected Objects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Align Middle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Align Center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 all three text boxes selected, position the text boxes in the center of the two donuts.</a:t>
            </a:r>
          </a:p>
          <a:p>
            <a:pPr marL="0" indent="0">
              <a:buFont typeface="+mj-lt"/>
              <a:buNone/>
            </a:pPr>
            <a:endParaRPr lang="en-US" sz="1200" baseline="0" dirty="0" smtClean="0"/>
          </a:p>
          <a:p>
            <a:pPr marL="0" indent="0">
              <a:buFont typeface="+mj-lt"/>
              <a:buNone/>
            </a:pPr>
            <a:endParaRPr lang="en-US" sz="1200" baseline="0" dirty="0" smtClean="0"/>
          </a:p>
          <a:p>
            <a:pPr marL="0" indent="0">
              <a:buFont typeface="+mj-lt"/>
              <a:buNone/>
            </a:pPr>
            <a:r>
              <a:rPr lang="en-US" sz="1200" baseline="0" dirty="0" smtClean="0"/>
              <a:t>To reproduce the animation effects on this slide, do the following: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Home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tab,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Editing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group,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Select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then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Selection Pane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 the slide, select the silver, segmented donut. On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Animations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tab,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Advanced Animation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group,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Add Animation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then under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Entrance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Grow &amp; Turn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Also on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Animations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tab,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Timing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group, do the following: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Start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list, select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 Previous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Duration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box, enter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1.00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 the slide, select the gradient-fill rectangle. On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Animations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tab,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Advanced Animation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group,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Add Animation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then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More Entrance Effects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Add Entrance Effect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dialog box, under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Subtle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Expand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Also on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Animations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tab,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Timing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group, do the following: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Start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list, select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 Previous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Duration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box, enter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1.00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 the slide, select the red, solid donut. On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Animations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tab,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Advanced Animation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group,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Add Animation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then under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Entrance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Fade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Also on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Animations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tab,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Timing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group, do the following: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Start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list, select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After Previous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Duration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box, enter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0.25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Selection and Visibility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pane, select the “3” text box. On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Animations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tab,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Advanced Animation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group,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Add Animation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then under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Entrance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Fade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Also on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Animations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tab,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Timing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group,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Duration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box enter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0.50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Select the red, solid donut. On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Animations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tab,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Advanced Animation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group,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Add Animation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then under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Exit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Wheel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Also on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Animations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tab,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Timing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group, do the following: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Start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list, select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 Previous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Duration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box, enter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1.00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Selection and Visibility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pane, select the “3” text box. On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Animations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tab,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Advanced Animation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group,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Add Animation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then under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Exit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Fade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Also on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Animations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tab,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Timing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group, do the following: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Start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list, select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 Previous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Duration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box, enter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0.50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Delay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box, enter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0.50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Selection and Visibility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pane, select the solid red donut. On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Animations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tab,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Advanced Animation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group,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Add Animation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then under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Entrance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Fade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Also on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Animations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tab,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Timing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group, do the following: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Start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list, select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 Previous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Duration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box, enter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0.25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Delay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box, enter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1.00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Selection and Visibility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pane, select the “2” text box. On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Animations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tab,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Advanced Animation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group,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Add Animation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then under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Entrance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Fade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Also on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Animations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tab,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Timing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group, do the following: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Start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list, select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 Previous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Duration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box, enter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0.50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Delay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box, enter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1.00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Select the red, solid donut. On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Animations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tab,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Advanced Animation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group,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Add Animation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then under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Exit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Wheel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Also on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Animations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tab,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Timing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group, do the following: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Start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list, select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 Previous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Duration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box, enter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1.00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Selection and Visibility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pane, select the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“2” text box. On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Animations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tab,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Advanced Animation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group,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Add Animation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then under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Exit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Fade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Also on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Animations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tab,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Timing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group, do the following: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Start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list, select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 Previous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Duration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box, enter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0.50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Delay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box, enter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1.50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Selection and Visibility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pane, select the “1” text box. On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Animations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tab,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Advanced Animation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group,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Add Animation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then under Entrance click Fade.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Also on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Animations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tab,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Timing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group, do the following: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Start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list, select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 Previous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Duration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box, enter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0.50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Delay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box, enter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1.50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Selection and Visibility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pane, select the solid red donut. On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Animations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tab,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Advanced Animation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group,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Add Animation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then under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Entrance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Fade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Also on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Animations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tab,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Timing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group, do the following: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Start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list, select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 Previous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Duration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box, enter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0.25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Delay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box, enter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1.00</a:t>
            </a:r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lvl="0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Selection and Visibility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pane, select the “1” text box.  On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Animations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tab,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Advanced Animation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group,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Add Animation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then under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Exit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Fade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lvl="0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Also on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Animations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tab,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Timing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group, do the following: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Start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list, select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 Previous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Duration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box, enter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0.50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Delay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box, enter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2.00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Select the red, solid donut. On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Animations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tab,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Advanced Animation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group,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Add Animation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then under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Exit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Wheel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Also on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Animations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tab,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Timing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group, do the following: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Start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list, select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 Previous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Duration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box, enter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2.00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sz="1200" baseline="0" dirty="0" smtClean="0"/>
          </a:p>
          <a:p>
            <a:pPr marL="0" indent="0">
              <a:buFont typeface="+mj-lt"/>
              <a:buNone/>
            </a:pPr>
            <a:endParaRPr lang="en-US" sz="1200" baseline="0" dirty="0" smtClean="0"/>
          </a:p>
          <a:p>
            <a:pPr marL="0" indent="0">
              <a:buFont typeface="+mj-lt"/>
              <a:buNone/>
            </a:pPr>
            <a:r>
              <a:rPr lang="en-US" sz="1200" baseline="0" dirty="0" smtClean="0"/>
              <a:t>To reproduce the background effects on this slide, do the following: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Insert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tab,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Illustrations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group,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Shapes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then under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Rectangles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Rectangle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 the slide, drag to draw a rectangle.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Select the rectangle. Under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Drawing Tools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on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Format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tab,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Shape Styles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group, click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Format Shape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dialog box.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Format Shape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dialog box,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Fill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the left pane,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Fill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pane,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Picture or texture fill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then do the following: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Click the button next to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Texture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select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Brown Marble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(fourth row, first option from the left).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Clear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Tile picture as texture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box.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Also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Format Picture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dialog box,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Line Color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the left pane, and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Line Color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pane,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 line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Also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Format Picture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dialog box,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Picture Corrections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the left pane, and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Picture Corrections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pane, under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Brightness and contrast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do the following: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Brightness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box, enter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-42%.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628650" lvl="1" indent="-171450">
              <a:buFont typeface="Arial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Contrast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Box, enter -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28%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Also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Format Picture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dialog box,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Picture Color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the left pane, and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Picture Color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pane, under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Recolor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click the button next to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Presets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then click </a:t>
            </a:r>
            <a:r>
              <a:rPr lang="en-US" sz="12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Grayscale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Also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Format Picture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dialog box,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Artistic Effects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the left pane, and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Artistic Effects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pane, do the following: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Click the button next to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Artistic Effects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then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Blur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Radius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box, enter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Also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Format Picture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dialog box,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Size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the left pane, and then under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Size and rotate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do the following: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Height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box, enter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7.5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Width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box, enter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 the slide, select the rectangle. On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Home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tab,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Drawing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group,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Arrange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point to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Align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then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Align Middle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Align Center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Home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tab,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Clipboard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group, click the arrow to the right of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Copy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then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Duplicate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Select the second, duplicate rectangle. Under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Drawing Tools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on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Format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tab,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Shape Styles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group, click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Format Shape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dialog box launcher.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Format Shape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dialog box,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Fill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the left pane,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Fill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pane,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Transparency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box, enter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90%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Also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Format Picture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dialog box,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Picture Corrections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the left pane, and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Picture Corrections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pane, under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Brightness and contrast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do the following: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Brightness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box, enter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12%.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628650" lvl="1" indent="-171450">
              <a:buFont typeface="Arial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Contrast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Box, enter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44%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Also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Format Picture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dialog box,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Artistic Effects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the left pane, and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Artistic Effects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pane, do the following: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Click the button next to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Artistic Effects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then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Blur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Radius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box, enter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 the slide, select the rectangle. On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Home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tab,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Drawing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group,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Arrange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point to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Align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then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Align Middle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Align Center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Home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tab,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Clipboard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group, click the arrow to the right of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Copy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then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Duplicate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Select the third, duplicate rectangle. Under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Picture Tools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on the Format tab,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Adjust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group,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Reset Picture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Also under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Picture Tools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on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Format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tab,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Picture Styles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group, click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Format Picture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dialog box launcher.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Format Picture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dialog box,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Fill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the left pane, and then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Fill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pane, do the following: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Click the button next to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Texture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then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Granite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Select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Tile picture as texture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Transparency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box, enter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94%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Also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Format Picture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dialog box,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Picture Corrections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the left pane,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Picture Corrections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pane, under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Brightness and contrast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do the following: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Brightness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box, enter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2%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Contrast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box, enter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70%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Also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Format Picture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dialog box,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Artistic Effects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the left pane, and then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Artistic Effects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pane, do the following: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Click the button next to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Artistic Effect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then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Photocopy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Detail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box, enter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 the slide, select the third rectangle. On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Home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tab,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Drawing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group,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Arrange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point to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Align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then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Align Middle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Align Center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Home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tab,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Clipboard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group, click the arrow to the right of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Copy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then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Duplicate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Select the fourth, duplicate rectangle. On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Home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tab,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Drawing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group, click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Format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Shape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dialog box launcher.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Format Picture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dialog box,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Fill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the left pane,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Fill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pane,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Gradient fill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then do the following: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Type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list, select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Radial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Direction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list, select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 Center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Under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Gradient stops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Add gradient stop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Remove gradient stop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until two stops appear on the slider. Customize the gradient stops as follows: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Select the first stop in the slider, and then do the following: </a:t>
            </a:r>
          </a:p>
          <a:p>
            <a:pPr marL="1085850" lvl="2" indent="-171450">
              <a:buFont typeface="Arial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Position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box, enter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0%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1085850" lvl="2" indent="-171450">
              <a:buFont typeface="Arial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Click the button next to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Color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then under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Theme Colors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Black, Text 1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(first row, second option from the left).</a:t>
            </a:r>
          </a:p>
          <a:p>
            <a:pPr marL="1085850" lvl="2" indent="-171450">
              <a:buFont typeface="Arial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Transparency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box, enter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100%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Select the last stop in the slider, and then do the following: </a:t>
            </a:r>
          </a:p>
          <a:p>
            <a:pPr marL="1085850" lvl="2" indent="-171450">
              <a:buFont typeface="Arial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Position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box, enter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100%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1085850" lvl="2" indent="-171450">
              <a:buFont typeface="Arial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Click the button next to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Color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then under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Theme Colors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Black, Text 1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(first row, second option from the left).</a:t>
            </a:r>
          </a:p>
          <a:p>
            <a:pPr marL="1085850" lvl="2" indent="-171450">
              <a:buFont typeface="Arial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Transparency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box, enter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50%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 the slide, select the fourth rectangle. On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Home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tab,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Drawing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group,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Arrange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point to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Align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then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Align Middle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Align Center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Also on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Home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tab,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Editing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group,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Select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then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Select All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Also on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Home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tab,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Drawing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group,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Arrange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then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Group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 the slide, select the grouped rectangles. Also on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Home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tab,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Clipboard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group,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Also on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Home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tab,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Clipboard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group, click the arrow below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Paste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select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Paste Special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Paste Special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dialog box, select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Paste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then under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select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Picture (PNG)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Also on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Home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tab, in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Drawing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group,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Arrange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point to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Align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then click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Align Middle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Align Center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7DA62C-EF32-4C03-B8EB-062D1440195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9606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AB950-1F88-495B-B3EC-F076D4E17F56}" type="datetimeFigureOut">
              <a:rPr lang="en-US" smtClean="0"/>
              <a:t>02-Apr-13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8BE1B-F821-4C05-9C77-C81DF14C6DA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9447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AB950-1F88-495B-B3EC-F076D4E17F56}" type="datetimeFigureOut">
              <a:rPr lang="en-US" smtClean="0"/>
              <a:t>02-Apr-13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8BE1B-F821-4C05-9C77-C81DF14C6DA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8001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AB950-1F88-495B-B3EC-F076D4E17F56}" type="datetimeFigureOut">
              <a:rPr lang="en-US" smtClean="0"/>
              <a:t>02-Apr-13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8BE1B-F821-4C05-9C77-C81DF14C6DA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7896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AB950-1F88-495B-B3EC-F076D4E17F56}" type="datetimeFigureOut">
              <a:rPr lang="en-US" smtClean="0"/>
              <a:t>02-Apr-13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8BE1B-F821-4C05-9C77-C81DF14C6DA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8857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AB950-1F88-495B-B3EC-F076D4E17F56}" type="datetimeFigureOut">
              <a:rPr lang="en-US" smtClean="0"/>
              <a:t>02-Apr-13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8BE1B-F821-4C05-9C77-C81DF14C6DA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9188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AB950-1F88-495B-B3EC-F076D4E17F56}" type="datetimeFigureOut">
              <a:rPr lang="en-US" smtClean="0"/>
              <a:t>02-Apr-13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8BE1B-F821-4C05-9C77-C81DF14C6DA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1323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AB950-1F88-495B-B3EC-F076D4E17F56}" type="datetimeFigureOut">
              <a:rPr lang="en-US" smtClean="0"/>
              <a:t>02-Apr-13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8BE1B-F821-4C05-9C77-C81DF14C6DA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0093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AB950-1F88-495B-B3EC-F076D4E17F56}" type="datetimeFigureOut">
              <a:rPr lang="en-US" smtClean="0"/>
              <a:t>02-Apr-13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8BE1B-F821-4C05-9C77-C81DF14C6DA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2697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AB950-1F88-495B-B3EC-F076D4E17F56}" type="datetimeFigureOut">
              <a:rPr lang="en-US" smtClean="0"/>
              <a:t>02-Apr-13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8BE1B-F821-4C05-9C77-C81DF14C6DAE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12401958" y="10886"/>
            <a:ext cx="1853340" cy="6847114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Bef>
                <a:spcPts val="600"/>
              </a:spcBef>
            </a:pPr>
            <a:r>
              <a:rPr lang="en-US" sz="1600" dirty="0" smtClean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Edit the text with your own short phrase. </a:t>
            </a:r>
          </a:p>
          <a:p>
            <a:pPr>
              <a:spcBef>
                <a:spcPts val="600"/>
              </a:spcBef>
            </a:pPr>
            <a:r>
              <a:rPr lang="en-US" sz="1600" dirty="0" smtClean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The animation is already done for you; just copy and paste the slide into your existing presentation. </a:t>
            </a:r>
          </a:p>
        </p:txBody>
      </p:sp>
    </p:spTree>
    <p:extLst>
      <p:ext uri="{BB962C8B-B14F-4D97-AF65-F5344CB8AC3E}">
        <p14:creationId xmlns:p14="http://schemas.microsoft.com/office/powerpoint/2010/main" val="2678872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AB950-1F88-495B-B3EC-F076D4E17F56}" type="datetimeFigureOut">
              <a:rPr lang="en-US" smtClean="0"/>
              <a:t>02-Apr-13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8BE1B-F821-4C05-9C77-C81DF14C6DA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2166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AB950-1F88-495B-B3EC-F076D4E17F56}" type="datetimeFigureOut">
              <a:rPr lang="en-US" smtClean="0"/>
              <a:t>02-Apr-13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8BE1B-F821-4C05-9C77-C81DF14C6DA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3604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5AB950-1F88-495B-B3EC-F076D4E17F56}" type="datetimeFigureOut">
              <a:rPr lang="en-US" smtClean="0"/>
              <a:t>02-Apr-13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08BE1B-F821-4C05-9C77-C81DF14C6DA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573741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5429" y="-1"/>
            <a:ext cx="9144000" cy="68580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4878229" y="265043"/>
            <a:ext cx="2590800" cy="6858000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25000"/>
                </a:srgbClr>
              </a:gs>
              <a:gs pos="35000">
                <a:srgbClr val="000000"/>
              </a:gs>
              <a:gs pos="100000">
                <a:srgbClr val="000000">
                  <a:alpha val="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Donut 2"/>
          <p:cNvSpPr>
            <a:spLocks noChangeAspect="1"/>
          </p:cNvSpPr>
          <p:nvPr/>
        </p:nvSpPr>
        <p:spPr>
          <a:xfrm>
            <a:off x="4204955" y="812626"/>
            <a:ext cx="3784948" cy="3784948"/>
          </a:xfrm>
          <a:prstGeom prst="donut">
            <a:avLst>
              <a:gd name="adj" fmla="val 7813"/>
            </a:avLst>
          </a:prstGeom>
          <a:solidFill>
            <a:srgbClr val="C20A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Donut 1"/>
          <p:cNvSpPr/>
          <p:nvPr/>
        </p:nvSpPr>
        <p:spPr>
          <a:xfrm>
            <a:off x="4192429" y="800100"/>
            <a:ext cx="3810000" cy="3810000"/>
          </a:xfrm>
          <a:custGeom>
            <a:avLst/>
            <a:gdLst/>
            <a:ahLst/>
            <a:cxnLst/>
            <a:rect l="l" t="t" r="r" b="b"/>
            <a:pathLst>
              <a:path w="4767942" h="4767942">
                <a:moveTo>
                  <a:pt x="2701915" y="4406522"/>
                </a:moveTo>
                <a:cubicBezTo>
                  <a:pt x="2610773" y="4423345"/>
                  <a:pt x="2517228" y="4431561"/>
                  <a:pt x="2422071" y="4431720"/>
                </a:cubicBezTo>
                <a:lnTo>
                  <a:pt x="2422071" y="4668047"/>
                </a:lnTo>
                <a:cubicBezTo>
                  <a:pt x="2531216" y="4667875"/>
                  <a:pt x="2638476" y="4658446"/>
                  <a:pt x="2742917" y="4639059"/>
                </a:cubicBezTo>
                <a:close/>
                <a:moveTo>
                  <a:pt x="2066028" y="4406522"/>
                </a:moveTo>
                <a:lnTo>
                  <a:pt x="2025026" y="4639059"/>
                </a:lnTo>
                <a:cubicBezTo>
                  <a:pt x="2129467" y="4658446"/>
                  <a:pt x="2236727" y="4667875"/>
                  <a:pt x="2345871" y="4668047"/>
                </a:cubicBezTo>
                <a:lnTo>
                  <a:pt x="2345871" y="4431720"/>
                </a:lnTo>
                <a:cubicBezTo>
                  <a:pt x="2250714" y="4431561"/>
                  <a:pt x="2157170" y="4423345"/>
                  <a:pt x="2066028" y="4406522"/>
                </a:cubicBezTo>
                <a:close/>
                <a:moveTo>
                  <a:pt x="3048569" y="4321333"/>
                </a:moveTo>
                <a:cubicBezTo>
                  <a:pt x="2961187" y="4353465"/>
                  <a:pt x="2870435" y="4377834"/>
                  <a:pt x="2777263" y="4395022"/>
                </a:cubicBezTo>
                <a:lnTo>
                  <a:pt x="2818265" y="4627559"/>
                </a:lnTo>
                <a:cubicBezTo>
                  <a:pt x="2925184" y="4608196"/>
                  <a:pt x="3029238" y="4580248"/>
                  <a:pt x="3129322" y="4543200"/>
                </a:cubicBezTo>
                <a:close/>
                <a:moveTo>
                  <a:pt x="1719374" y="4321333"/>
                </a:moveTo>
                <a:lnTo>
                  <a:pt x="1638621" y="4543200"/>
                </a:lnTo>
                <a:cubicBezTo>
                  <a:pt x="1738705" y="4580248"/>
                  <a:pt x="1842759" y="4608197"/>
                  <a:pt x="1949678" y="4627559"/>
                </a:cubicBezTo>
                <a:lnTo>
                  <a:pt x="1990681" y="4395022"/>
                </a:lnTo>
                <a:cubicBezTo>
                  <a:pt x="1897508" y="4377834"/>
                  <a:pt x="1806756" y="4353465"/>
                  <a:pt x="1719374" y="4321333"/>
                </a:cubicBezTo>
                <a:close/>
                <a:moveTo>
                  <a:pt x="3375449" y="4177462"/>
                </a:moveTo>
                <a:cubicBezTo>
                  <a:pt x="3294102" y="4223384"/>
                  <a:pt x="3208972" y="4263231"/>
                  <a:pt x="3120126" y="4295142"/>
                </a:cubicBezTo>
                <a:lnTo>
                  <a:pt x="3200880" y="4517010"/>
                </a:lnTo>
                <a:cubicBezTo>
                  <a:pt x="3302832" y="4480617"/>
                  <a:pt x="3400440" y="4434922"/>
                  <a:pt x="3493522" y="4381970"/>
                </a:cubicBezTo>
                <a:close/>
                <a:moveTo>
                  <a:pt x="1392494" y="4177462"/>
                </a:moveTo>
                <a:lnTo>
                  <a:pt x="1274421" y="4381970"/>
                </a:lnTo>
                <a:cubicBezTo>
                  <a:pt x="1367503" y="4434923"/>
                  <a:pt x="1465111" y="4480617"/>
                  <a:pt x="1567063" y="4517010"/>
                </a:cubicBezTo>
                <a:lnTo>
                  <a:pt x="1647817" y="4295143"/>
                </a:lnTo>
                <a:cubicBezTo>
                  <a:pt x="1558971" y="4263232"/>
                  <a:pt x="1473841" y="4223384"/>
                  <a:pt x="1392494" y="4177462"/>
                </a:cubicBezTo>
                <a:close/>
                <a:moveTo>
                  <a:pt x="3671547" y="3977718"/>
                </a:moveTo>
                <a:cubicBezTo>
                  <a:pt x="3599284" y="4037289"/>
                  <a:pt x="3522359" y="4091299"/>
                  <a:pt x="3440589" y="4137888"/>
                </a:cubicBezTo>
                <a:lnTo>
                  <a:pt x="3558662" y="4342396"/>
                </a:lnTo>
                <a:cubicBezTo>
                  <a:pt x="3652479" y="4289077"/>
                  <a:pt x="3740684" y="4227145"/>
                  <a:pt x="3823528" y="4158842"/>
                </a:cubicBezTo>
                <a:close/>
                <a:moveTo>
                  <a:pt x="1096396" y="3977718"/>
                </a:moveTo>
                <a:lnTo>
                  <a:pt x="944415" y="4158842"/>
                </a:lnTo>
                <a:cubicBezTo>
                  <a:pt x="1027258" y="4227144"/>
                  <a:pt x="1115463" y="4289077"/>
                  <a:pt x="1209280" y="4342396"/>
                </a:cubicBezTo>
                <a:lnTo>
                  <a:pt x="1327353" y="4137888"/>
                </a:lnTo>
                <a:cubicBezTo>
                  <a:pt x="1245583" y="4091299"/>
                  <a:pt x="1168658" y="4037289"/>
                  <a:pt x="1096396" y="3977718"/>
                </a:cubicBezTo>
                <a:close/>
                <a:moveTo>
                  <a:pt x="3927907" y="3729224"/>
                </a:moveTo>
                <a:cubicBezTo>
                  <a:pt x="3867668" y="3801212"/>
                  <a:pt x="3801211" y="3867669"/>
                  <a:pt x="3729223" y="3927908"/>
                </a:cubicBezTo>
                <a:lnTo>
                  <a:pt x="3881078" y="4108881"/>
                </a:lnTo>
                <a:cubicBezTo>
                  <a:pt x="3963648" y="4039854"/>
                  <a:pt x="4039853" y="3963649"/>
                  <a:pt x="4108880" y="3881079"/>
                </a:cubicBezTo>
                <a:close/>
                <a:moveTo>
                  <a:pt x="840035" y="3729224"/>
                </a:moveTo>
                <a:lnTo>
                  <a:pt x="659063" y="3881079"/>
                </a:lnTo>
                <a:cubicBezTo>
                  <a:pt x="728090" y="3963649"/>
                  <a:pt x="804294" y="4039854"/>
                  <a:pt x="886865" y="4108881"/>
                </a:cubicBezTo>
                <a:lnTo>
                  <a:pt x="1038719" y="3927908"/>
                </a:lnTo>
                <a:cubicBezTo>
                  <a:pt x="966731" y="3867669"/>
                  <a:pt x="900274" y="3801212"/>
                  <a:pt x="840035" y="3729224"/>
                </a:cubicBezTo>
                <a:close/>
                <a:moveTo>
                  <a:pt x="4137888" y="3440590"/>
                </a:moveTo>
                <a:cubicBezTo>
                  <a:pt x="4091299" y="3522360"/>
                  <a:pt x="4037289" y="3599285"/>
                  <a:pt x="3977717" y="3671548"/>
                </a:cubicBezTo>
                <a:lnTo>
                  <a:pt x="4158841" y="3823529"/>
                </a:lnTo>
                <a:cubicBezTo>
                  <a:pt x="4227144" y="3740685"/>
                  <a:pt x="4289077" y="3652480"/>
                  <a:pt x="4342395" y="3558663"/>
                </a:cubicBezTo>
                <a:close/>
                <a:moveTo>
                  <a:pt x="630055" y="3440590"/>
                </a:moveTo>
                <a:lnTo>
                  <a:pt x="425547" y="3558663"/>
                </a:lnTo>
                <a:cubicBezTo>
                  <a:pt x="478866" y="3652480"/>
                  <a:pt x="540799" y="3740685"/>
                  <a:pt x="609102" y="3823529"/>
                </a:cubicBezTo>
                <a:lnTo>
                  <a:pt x="790225" y="3671548"/>
                </a:lnTo>
                <a:cubicBezTo>
                  <a:pt x="730654" y="3599285"/>
                  <a:pt x="676644" y="3522361"/>
                  <a:pt x="630055" y="3440590"/>
                </a:cubicBezTo>
                <a:close/>
                <a:moveTo>
                  <a:pt x="4295142" y="3120126"/>
                </a:moveTo>
                <a:cubicBezTo>
                  <a:pt x="4263231" y="3208973"/>
                  <a:pt x="4223383" y="3294102"/>
                  <a:pt x="4177461" y="3375450"/>
                </a:cubicBezTo>
                <a:lnTo>
                  <a:pt x="4381969" y="3493522"/>
                </a:lnTo>
                <a:cubicBezTo>
                  <a:pt x="4434922" y="3400441"/>
                  <a:pt x="4480617" y="3302832"/>
                  <a:pt x="4517010" y="3200880"/>
                </a:cubicBezTo>
                <a:close/>
                <a:moveTo>
                  <a:pt x="472800" y="3120126"/>
                </a:moveTo>
                <a:lnTo>
                  <a:pt x="250932" y="3200879"/>
                </a:lnTo>
                <a:cubicBezTo>
                  <a:pt x="287326" y="3302832"/>
                  <a:pt x="333020" y="3400441"/>
                  <a:pt x="385974" y="3493523"/>
                </a:cubicBezTo>
                <a:lnTo>
                  <a:pt x="590481" y="3375450"/>
                </a:lnTo>
                <a:cubicBezTo>
                  <a:pt x="544559" y="3294102"/>
                  <a:pt x="504711" y="3208972"/>
                  <a:pt x="472800" y="3120126"/>
                </a:cubicBezTo>
                <a:close/>
                <a:moveTo>
                  <a:pt x="4395022" y="2777262"/>
                </a:moveTo>
                <a:cubicBezTo>
                  <a:pt x="4377834" y="2870434"/>
                  <a:pt x="4353465" y="2961187"/>
                  <a:pt x="4321333" y="3048569"/>
                </a:cubicBezTo>
                <a:lnTo>
                  <a:pt x="4543200" y="3129322"/>
                </a:lnTo>
                <a:cubicBezTo>
                  <a:pt x="4580248" y="3029238"/>
                  <a:pt x="4608196" y="2925184"/>
                  <a:pt x="4627559" y="2818265"/>
                </a:cubicBezTo>
                <a:close/>
                <a:moveTo>
                  <a:pt x="372920" y="2777261"/>
                </a:moveTo>
                <a:lnTo>
                  <a:pt x="140383" y="2818264"/>
                </a:lnTo>
                <a:cubicBezTo>
                  <a:pt x="159746" y="2925183"/>
                  <a:pt x="187694" y="3029237"/>
                  <a:pt x="224742" y="3129321"/>
                </a:cubicBezTo>
                <a:lnTo>
                  <a:pt x="446609" y="3048568"/>
                </a:lnTo>
                <a:cubicBezTo>
                  <a:pt x="414477" y="2961186"/>
                  <a:pt x="390108" y="2870434"/>
                  <a:pt x="372920" y="2777261"/>
                </a:cubicBezTo>
                <a:close/>
                <a:moveTo>
                  <a:pt x="4431720" y="2422072"/>
                </a:moveTo>
                <a:cubicBezTo>
                  <a:pt x="4431561" y="2517229"/>
                  <a:pt x="4423345" y="2610774"/>
                  <a:pt x="4406522" y="2701915"/>
                </a:cubicBezTo>
                <a:lnTo>
                  <a:pt x="4639059" y="2742917"/>
                </a:lnTo>
                <a:cubicBezTo>
                  <a:pt x="4658445" y="2638476"/>
                  <a:pt x="4667875" y="2531217"/>
                  <a:pt x="4668047" y="2422072"/>
                </a:cubicBezTo>
                <a:close/>
                <a:moveTo>
                  <a:pt x="99895" y="2422072"/>
                </a:moveTo>
                <a:cubicBezTo>
                  <a:pt x="100067" y="2531216"/>
                  <a:pt x="109497" y="2638475"/>
                  <a:pt x="128884" y="2742916"/>
                </a:cubicBezTo>
                <a:lnTo>
                  <a:pt x="361420" y="2701914"/>
                </a:lnTo>
                <a:cubicBezTo>
                  <a:pt x="344597" y="2610773"/>
                  <a:pt x="336381" y="2517229"/>
                  <a:pt x="336222" y="2422072"/>
                </a:cubicBezTo>
                <a:close/>
                <a:moveTo>
                  <a:pt x="128883" y="2025027"/>
                </a:moveTo>
                <a:cubicBezTo>
                  <a:pt x="109497" y="2129469"/>
                  <a:pt x="100067" y="2236728"/>
                  <a:pt x="99895" y="2345872"/>
                </a:cubicBezTo>
                <a:lnTo>
                  <a:pt x="336222" y="2345872"/>
                </a:lnTo>
                <a:cubicBezTo>
                  <a:pt x="336381" y="2250716"/>
                  <a:pt x="344597" y="2157171"/>
                  <a:pt x="361420" y="2066030"/>
                </a:cubicBezTo>
                <a:close/>
                <a:moveTo>
                  <a:pt x="4639059" y="2025026"/>
                </a:moveTo>
                <a:lnTo>
                  <a:pt x="4406522" y="2066028"/>
                </a:lnTo>
                <a:cubicBezTo>
                  <a:pt x="4423345" y="2157170"/>
                  <a:pt x="4431561" y="2250715"/>
                  <a:pt x="4431720" y="2345872"/>
                </a:cubicBezTo>
                <a:lnTo>
                  <a:pt x="4668047" y="2345872"/>
                </a:lnTo>
                <a:cubicBezTo>
                  <a:pt x="4667875" y="2236727"/>
                  <a:pt x="4658446" y="2129468"/>
                  <a:pt x="4639059" y="2025026"/>
                </a:cubicBezTo>
                <a:close/>
                <a:moveTo>
                  <a:pt x="4543201" y="1638621"/>
                </a:moveTo>
                <a:lnTo>
                  <a:pt x="4321333" y="1719374"/>
                </a:lnTo>
                <a:cubicBezTo>
                  <a:pt x="4353465" y="1806756"/>
                  <a:pt x="4377835" y="1897509"/>
                  <a:pt x="4395023" y="1990681"/>
                </a:cubicBezTo>
                <a:lnTo>
                  <a:pt x="4627559" y="1949678"/>
                </a:lnTo>
                <a:cubicBezTo>
                  <a:pt x="4608197" y="1842759"/>
                  <a:pt x="4580248" y="1738705"/>
                  <a:pt x="4543201" y="1638621"/>
                </a:cubicBezTo>
                <a:close/>
                <a:moveTo>
                  <a:pt x="224742" y="1638621"/>
                </a:moveTo>
                <a:cubicBezTo>
                  <a:pt x="187694" y="1738706"/>
                  <a:pt x="159746" y="1842760"/>
                  <a:pt x="140383" y="1949679"/>
                </a:cubicBezTo>
                <a:lnTo>
                  <a:pt x="372920" y="1990682"/>
                </a:lnTo>
                <a:cubicBezTo>
                  <a:pt x="390108" y="1897509"/>
                  <a:pt x="414477" y="1806757"/>
                  <a:pt x="446609" y="1719375"/>
                </a:cubicBezTo>
                <a:close/>
                <a:moveTo>
                  <a:pt x="4381970" y="1274422"/>
                </a:moveTo>
                <a:lnTo>
                  <a:pt x="4177462" y="1392494"/>
                </a:lnTo>
                <a:cubicBezTo>
                  <a:pt x="4223384" y="1473842"/>
                  <a:pt x="4263232" y="1558971"/>
                  <a:pt x="4295142" y="1647817"/>
                </a:cubicBezTo>
                <a:lnTo>
                  <a:pt x="4517010" y="1567063"/>
                </a:lnTo>
                <a:cubicBezTo>
                  <a:pt x="4480617" y="1465111"/>
                  <a:pt x="4434923" y="1367503"/>
                  <a:pt x="4381970" y="1274422"/>
                </a:cubicBezTo>
                <a:close/>
                <a:moveTo>
                  <a:pt x="385972" y="1274421"/>
                </a:moveTo>
                <a:cubicBezTo>
                  <a:pt x="333020" y="1367503"/>
                  <a:pt x="287325" y="1465112"/>
                  <a:pt x="250932" y="1567064"/>
                </a:cubicBezTo>
                <a:lnTo>
                  <a:pt x="472800" y="1647817"/>
                </a:lnTo>
                <a:cubicBezTo>
                  <a:pt x="504711" y="1558971"/>
                  <a:pt x="544558" y="1473842"/>
                  <a:pt x="590480" y="1392494"/>
                </a:cubicBezTo>
                <a:close/>
                <a:moveTo>
                  <a:pt x="4158842" y="944415"/>
                </a:moveTo>
                <a:lnTo>
                  <a:pt x="3977718" y="1096396"/>
                </a:lnTo>
                <a:cubicBezTo>
                  <a:pt x="4037290" y="1168659"/>
                  <a:pt x="4091300" y="1245584"/>
                  <a:pt x="4137889" y="1327354"/>
                </a:cubicBezTo>
                <a:lnTo>
                  <a:pt x="4342397" y="1209281"/>
                </a:lnTo>
                <a:cubicBezTo>
                  <a:pt x="4289078" y="1115464"/>
                  <a:pt x="4227145" y="1027259"/>
                  <a:pt x="4158842" y="944415"/>
                </a:cubicBezTo>
                <a:close/>
                <a:moveTo>
                  <a:pt x="609100" y="944415"/>
                </a:moveTo>
                <a:cubicBezTo>
                  <a:pt x="540797" y="1027259"/>
                  <a:pt x="478865" y="1115464"/>
                  <a:pt x="425546" y="1209281"/>
                </a:cubicBezTo>
                <a:lnTo>
                  <a:pt x="630054" y="1327354"/>
                </a:lnTo>
                <a:cubicBezTo>
                  <a:pt x="676643" y="1245584"/>
                  <a:pt x="730652" y="1168659"/>
                  <a:pt x="790224" y="1096396"/>
                </a:cubicBezTo>
                <a:close/>
                <a:moveTo>
                  <a:pt x="3881078" y="659062"/>
                </a:moveTo>
                <a:lnTo>
                  <a:pt x="3729224" y="840035"/>
                </a:lnTo>
                <a:cubicBezTo>
                  <a:pt x="3801212" y="900274"/>
                  <a:pt x="3867669" y="966731"/>
                  <a:pt x="3927908" y="1038719"/>
                </a:cubicBezTo>
                <a:lnTo>
                  <a:pt x="4108881" y="886865"/>
                </a:lnTo>
                <a:cubicBezTo>
                  <a:pt x="4039854" y="804294"/>
                  <a:pt x="3963649" y="728090"/>
                  <a:pt x="3881078" y="659062"/>
                </a:cubicBezTo>
                <a:close/>
                <a:moveTo>
                  <a:pt x="886864" y="659062"/>
                </a:moveTo>
                <a:cubicBezTo>
                  <a:pt x="804293" y="728090"/>
                  <a:pt x="728089" y="804294"/>
                  <a:pt x="659062" y="886865"/>
                </a:cubicBezTo>
                <a:lnTo>
                  <a:pt x="840034" y="1038719"/>
                </a:lnTo>
                <a:cubicBezTo>
                  <a:pt x="900273" y="966731"/>
                  <a:pt x="966730" y="900274"/>
                  <a:pt x="1038718" y="840035"/>
                </a:cubicBezTo>
                <a:close/>
                <a:moveTo>
                  <a:pt x="3558663" y="425547"/>
                </a:moveTo>
                <a:lnTo>
                  <a:pt x="3440590" y="630055"/>
                </a:lnTo>
                <a:cubicBezTo>
                  <a:pt x="3522360" y="676644"/>
                  <a:pt x="3599285" y="730654"/>
                  <a:pt x="3671548" y="790225"/>
                </a:cubicBezTo>
                <a:lnTo>
                  <a:pt x="3823529" y="609101"/>
                </a:lnTo>
                <a:cubicBezTo>
                  <a:pt x="3740685" y="540798"/>
                  <a:pt x="3652480" y="478866"/>
                  <a:pt x="3558663" y="425547"/>
                </a:cubicBezTo>
                <a:close/>
                <a:moveTo>
                  <a:pt x="1209279" y="425547"/>
                </a:moveTo>
                <a:cubicBezTo>
                  <a:pt x="1115462" y="478866"/>
                  <a:pt x="1027257" y="540799"/>
                  <a:pt x="944414" y="609101"/>
                </a:cubicBezTo>
                <a:lnTo>
                  <a:pt x="1096395" y="790225"/>
                </a:lnTo>
                <a:cubicBezTo>
                  <a:pt x="1168657" y="730654"/>
                  <a:pt x="1245582" y="676644"/>
                  <a:pt x="1327352" y="630055"/>
                </a:cubicBezTo>
                <a:close/>
                <a:moveTo>
                  <a:pt x="2383971" y="420676"/>
                </a:moveTo>
                <a:cubicBezTo>
                  <a:pt x="1299673" y="420676"/>
                  <a:pt x="420676" y="1299673"/>
                  <a:pt x="420676" y="2383971"/>
                </a:cubicBezTo>
                <a:cubicBezTo>
                  <a:pt x="420676" y="3468269"/>
                  <a:pt x="1299673" y="4347266"/>
                  <a:pt x="2383971" y="4347266"/>
                </a:cubicBezTo>
                <a:cubicBezTo>
                  <a:pt x="3468269" y="4347266"/>
                  <a:pt x="4347266" y="3468269"/>
                  <a:pt x="4347266" y="2383971"/>
                </a:cubicBezTo>
                <a:cubicBezTo>
                  <a:pt x="4347266" y="1299673"/>
                  <a:pt x="3468269" y="420676"/>
                  <a:pt x="2383971" y="420676"/>
                </a:cubicBezTo>
                <a:close/>
                <a:moveTo>
                  <a:pt x="3200879" y="250932"/>
                </a:moveTo>
                <a:lnTo>
                  <a:pt x="3120126" y="472800"/>
                </a:lnTo>
                <a:cubicBezTo>
                  <a:pt x="3208972" y="504711"/>
                  <a:pt x="3294102" y="544559"/>
                  <a:pt x="3375450" y="590481"/>
                </a:cubicBezTo>
                <a:lnTo>
                  <a:pt x="3493523" y="385973"/>
                </a:lnTo>
                <a:cubicBezTo>
                  <a:pt x="3400441" y="333020"/>
                  <a:pt x="3302832" y="287326"/>
                  <a:pt x="3200879" y="250932"/>
                </a:cubicBezTo>
                <a:close/>
                <a:moveTo>
                  <a:pt x="1567064" y="250932"/>
                </a:moveTo>
                <a:cubicBezTo>
                  <a:pt x="1465111" y="287325"/>
                  <a:pt x="1367502" y="333020"/>
                  <a:pt x="1274419" y="385973"/>
                </a:cubicBezTo>
                <a:lnTo>
                  <a:pt x="1392492" y="590481"/>
                </a:lnTo>
                <a:cubicBezTo>
                  <a:pt x="1473840" y="544559"/>
                  <a:pt x="1558970" y="504711"/>
                  <a:pt x="1647817" y="472800"/>
                </a:cubicBezTo>
                <a:close/>
                <a:moveTo>
                  <a:pt x="2818264" y="140383"/>
                </a:moveTo>
                <a:lnTo>
                  <a:pt x="2777262" y="372920"/>
                </a:lnTo>
                <a:cubicBezTo>
                  <a:pt x="2870434" y="390108"/>
                  <a:pt x="2961186" y="414477"/>
                  <a:pt x="3048568" y="446609"/>
                </a:cubicBezTo>
                <a:lnTo>
                  <a:pt x="3129322" y="224742"/>
                </a:lnTo>
                <a:cubicBezTo>
                  <a:pt x="3029237" y="187694"/>
                  <a:pt x="2925183" y="159746"/>
                  <a:pt x="2818264" y="140383"/>
                </a:cubicBezTo>
                <a:close/>
                <a:moveTo>
                  <a:pt x="1949679" y="140383"/>
                </a:moveTo>
                <a:cubicBezTo>
                  <a:pt x="1842760" y="159746"/>
                  <a:pt x="1738706" y="187694"/>
                  <a:pt x="1638621" y="224742"/>
                </a:cubicBezTo>
                <a:lnTo>
                  <a:pt x="1719375" y="446609"/>
                </a:lnTo>
                <a:cubicBezTo>
                  <a:pt x="1806757" y="414477"/>
                  <a:pt x="1897509" y="390108"/>
                  <a:pt x="1990682" y="372920"/>
                </a:cubicBezTo>
                <a:close/>
                <a:moveTo>
                  <a:pt x="2422071" y="99895"/>
                </a:moveTo>
                <a:lnTo>
                  <a:pt x="2422071" y="336222"/>
                </a:lnTo>
                <a:cubicBezTo>
                  <a:pt x="2517228" y="336381"/>
                  <a:pt x="2610773" y="344597"/>
                  <a:pt x="2701914" y="361420"/>
                </a:cubicBezTo>
                <a:lnTo>
                  <a:pt x="2742917" y="128884"/>
                </a:lnTo>
                <a:cubicBezTo>
                  <a:pt x="2638475" y="109497"/>
                  <a:pt x="2531216" y="100067"/>
                  <a:pt x="2422071" y="99895"/>
                </a:cubicBezTo>
                <a:close/>
                <a:moveTo>
                  <a:pt x="2345871" y="99895"/>
                </a:moveTo>
                <a:cubicBezTo>
                  <a:pt x="2236727" y="100067"/>
                  <a:pt x="2129468" y="109497"/>
                  <a:pt x="2025027" y="128883"/>
                </a:cubicBezTo>
                <a:lnTo>
                  <a:pt x="2066029" y="361420"/>
                </a:lnTo>
                <a:cubicBezTo>
                  <a:pt x="2157170" y="344597"/>
                  <a:pt x="2250715" y="336381"/>
                  <a:pt x="2345871" y="336222"/>
                </a:cubicBezTo>
                <a:close/>
                <a:moveTo>
                  <a:pt x="2383971" y="0"/>
                </a:moveTo>
                <a:cubicBezTo>
                  <a:pt x="3700602" y="0"/>
                  <a:pt x="4767942" y="1067340"/>
                  <a:pt x="4767942" y="2383971"/>
                </a:cubicBezTo>
                <a:cubicBezTo>
                  <a:pt x="4767942" y="3700602"/>
                  <a:pt x="3700602" y="4767942"/>
                  <a:pt x="2383971" y="4767942"/>
                </a:cubicBezTo>
                <a:cubicBezTo>
                  <a:pt x="1067340" y="4767942"/>
                  <a:pt x="0" y="3700602"/>
                  <a:pt x="0" y="2383971"/>
                </a:cubicBezTo>
                <a:cubicBezTo>
                  <a:pt x="0" y="1067340"/>
                  <a:pt x="1067340" y="0"/>
                  <a:pt x="2383971" y="0"/>
                </a:cubicBezTo>
                <a:close/>
              </a:path>
            </a:pathLst>
          </a:custGeom>
          <a:gradFill>
            <a:gsLst>
              <a:gs pos="0">
                <a:srgbClr val="FFFFFF"/>
              </a:gs>
              <a:gs pos="7001">
                <a:srgbClr val="E6E6E6"/>
              </a:gs>
              <a:gs pos="32001">
                <a:srgbClr val="7D8496"/>
              </a:gs>
              <a:gs pos="47000">
                <a:srgbClr val="E6E6E6"/>
              </a:gs>
              <a:gs pos="85001">
                <a:srgbClr val="7D8496"/>
              </a:gs>
              <a:gs pos="100000">
                <a:srgbClr val="E6E6E6"/>
              </a:gs>
            </a:gsLst>
            <a:lin ang="2700000" scaled="0"/>
          </a:gra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35429" y="1859643"/>
            <a:ext cx="1524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dirty="0">
                <a:solidFill>
                  <a:schemeClr val="bg1"/>
                </a:solidFill>
                <a:latin typeface="Lucida Bright" pitchFamily="18" charset="0"/>
                <a:cs typeface="Consolas" pitchFamily="49" charset="0"/>
              </a:rPr>
              <a:t>3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35429" y="2066404"/>
            <a:ext cx="1524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Lucida Bright" pitchFamily="18" charset="0"/>
                <a:cs typeface="Consolas" pitchFamily="49" charset="0"/>
              </a:rPr>
              <a:t>Fuzzy</a:t>
            </a:r>
          </a:p>
          <a:p>
            <a:pPr algn="ctr"/>
            <a:r>
              <a:rPr lang="en-US" sz="3600" dirty="0" smtClean="0">
                <a:latin typeface="Lucida Bright" pitchFamily="18" charset="0"/>
                <a:cs typeface="Consolas" pitchFamily="49" charset="0"/>
              </a:rPr>
              <a:t>Logic</a:t>
            </a:r>
            <a:endParaRPr lang="en-US" sz="3600" dirty="0">
              <a:latin typeface="Lucida Bright" pitchFamily="18" charset="0"/>
              <a:cs typeface="Consolas" pitchFamily="49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830229" y="4533037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Group Members-</a:t>
            </a:r>
          </a:p>
          <a:p>
            <a:r>
              <a:rPr lang="en-US" dirty="0"/>
              <a:t>         </a:t>
            </a:r>
            <a:r>
              <a:rPr lang="en-US" dirty="0" smtClean="0"/>
              <a:t>Amit </a:t>
            </a:r>
            <a:r>
              <a:rPr lang="en-US" dirty="0" err="1"/>
              <a:t>Bhojwani</a:t>
            </a:r>
            <a:endParaRPr lang="en-US" dirty="0"/>
          </a:p>
          <a:p>
            <a:r>
              <a:rPr lang="en-US" dirty="0"/>
              <a:t>         </a:t>
            </a:r>
            <a:r>
              <a:rPr lang="en-US" dirty="0" smtClean="0"/>
              <a:t>Avanti </a:t>
            </a:r>
            <a:r>
              <a:rPr lang="en-US" dirty="0"/>
              <a:t>Narayanan</a:t>
            </a:r>
          </a:p>
          <a:p>
            <a:r>
              <a:rPr lang="en-US" dirty="0"/>
              <a:t>          </a:t>
            </a:r>
            <a:r>
              <a:rPr lang="en-US" dirty="0" err="1" smtClean="0"/>
              <a:t>Keta</a:t>
            </a:r>
            <a:r>
              <a:rPr lang="en-US" dirty="0" smtClean="0"/>
              <a:t> </a:t>
            </a:r>
            <a:r>
              <a:rPr lang="en-US" dirty="0" err="1"/>
              <a:t>Amichandwala</a:t>
            </a:r>
            <a:endParaRPr lang="en-US" dirty="0"/>
          </a:p>
          <a:p>
            <a:r>
              <a:rPr lang="en-US" dirty="0"/>
              <a:t>          </a:t>
            </a:r>
            <a:r>
              <a:rPr lang="en-US" dirty="0" err="1" smtClean="0"/>
              <a:t>Murtaza</a:t>
            </a:r>
            <a:r>
              <a:rPr lang="en-US" dirty="0" smtClean="0"/>
              <a:t> </a:t>
            </a:r>
            <a:r>
              <a:rPr lang="en-US" dirty="0" err="1"/>
              <a:t>Dhuliawala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6305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1" presetClass="exit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27" dur="3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" grpId="0" animBg="1"/>
      <p:bldP spid="3" grpId="1" animBg="1"/>
      <p:bldP spid="2" grpId="0" animBg="1"/>
      <p:bldP spid="7" grpId="0"/>
      <p:bldP spid="7" grpId="1"/>
      <p:bldP spid="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3048" y="-1064694"/>
            <a:ext cx="12192000" cy="230531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99463" y="38637"/>
            <a:ext cx="5706691" cy="1006429"/>
          </a:xfrm>
          <a:prstGeom prst="rect">
            <a:avLst/>
          </a:prstGeom>
          <a:noFill/>
          <a:effectLst/>
        </p:spPr>
        <p:txBody>
          <a:bodyPr wrap="none" rtlCol="0" anchor="b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rgbClr val="CCA208"/>
              </a:contourClr>
            </a:sp3d>
          </a:bodyPr>
          <a:lstStyle/>
          <a:p>
            <a:pPr algn="ctr">
              <a:lnSpc>
                <a:spcPct val="90000"/>
              </a:lnSpc>
            </a:pPr>
            <a:r>
              <a:rPr lang="en-US" sz="6600" dirty="0"/>
              <a:t>Implementation</a:t>
            </a:r>
            <a:endParaRPr lang="en-US" sz="6600" dirty="0">
              <a:ln w="11430"/>
              <a:gradFill>
                <a:gsLst>
                  <a:gs pos="0">
                    <a:srgbClr val="FFD63F"/>
                  </a:gs>
                  <a:gs pos="75000">
                    <a:srgbClr val="FFC000"/>
                  </a:gs>
                  <a:gs pos="100000">
                    <a:srgbClr val="F79646">
                      <a:tint val="90000"/>
                      <a:satMod val="120000"/>
                    </a:srgbClr>
                  </a:gs>
                </a:gsLst>
                <a:lin ang="5400000"/>
              </a:gra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  <a:latin typeface="+mj-lt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-3048" y="1240625"/>
            <a:ext cx="12188952" cy="1588"/>
          </a:xfrm>
          <a:prstGeom prst="line">
            <a:avLst/>
          </a:prstGeom>
          <a:ln w="57150">
            <a:solidFill>
              <a:srgbClr val="FFE83F"/>
            </a:solidFill>
          </a:ln>
          <a:scene3d>
            <a:camera prst="orthographicFront"/>
            <a:lightRig rig="threePt" dir="t"/>
          </a:scene3d>
          <a:sp3d>
            <a:bevelT w="38100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270456" y="1558344"/>
            <a:ext cx="11694017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/>
              <a:t>Using </a:t>
            </a:r>
            <a:r>
              <a:rPr lang="en-US" sz="3200" dirty="0"/>
              <a:t>Fuzzy Logic we have implemented a system which shows whether the temperature of the surrounding is more or less than the temperature which has been predefined</a:t>
            </a:r>
            <a:r>
              <a:rPr lang="en-US" sz="3200" dirty="0" smtClean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For this we have used Arduino microcontroller board, LM35 temperature sensor and two LEDs.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059115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6" presetClass="emph" presetSubtype="0" fill="hold" grpId="2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Scale>
                                      <p:cBhvr>
                                        <p:cTn id="9" dur="10" fill="hold"/>
                                        <p:tgtEl>
                                          <p:spTgt spid="3"/>
                                        </p:tgtEl>
                                      </p:cBhvr>
                                      <p:by x="100000" y="40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6" presetClass="emp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Scale>
                                      <p:cBhvr>
                                        <p:cTn id="11" dur="1000" fill="hold"/>
                                        <p:tgtEl>
                                          <p:spTgt spid="3"/>
                                        </p:tgtEl>
                                      </p:cBhvr>
                                      <p:by x="100000" y="25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90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3" grpId="1"/>
      <p:bldP spid="3" grpId="2"/>
      <p:bldP spid="3" grpId="3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3048" y="-1064694"/>
            <a:ext cx="12192000" cy="230531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99463" y="38637"/>
            <a:ext cx="5706691" cy="1006429"/>
          </a:xfrm>
          <a:prstGeom prst="rect">
            <a:avLst/>
          </a:prstGeom>
          <a:noFill/>
          <a:effectLst/>
        </p:spPr>
        <p:txBody>
          <a:bodyPr wrap="none" rtlCol="0" anchor="b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rgbClr val="CCA208"/>
              </a:contourClr>
            </a:sp3d>
          </a:bodyPr>
          <a:lstStyle/>
          <a:p>
            <a:pPr algn="ctr">
              <a:lnSpc>
                <a:spcPct val="90000"/>
              </a:lnSpc>
            </a:pPr>
            <a:r>
              <a:rPr lang="en-US" sz="6600" dirty="0"/>
              <a:t>Implementation</a:t>
            </a:r>
            <a:endParaRPr lang="en-US" sz="6600" dirty="0">
              <a:ln w="11430"/>
              <a:gradFill>
                <a:gsLst>
                  <a:gs pos="0">
                    <a:srgbClr val="FFD63F"/>
                  </a:gs>
                  <a:gs pos="75000">
                    <a:srgbClr val="FFC000"/>
                  </a:gs>
                  <a:gs pos="100000">
                    <a:srgbClr val="F79646">
                      <a:tint val="90000"/>
                      <a:satMod val="120000"/>
                    </a:srgbClr>
                  </a:gs>
                </a:gsLst>
                <a:lin ang="5400000"/>
              </a:gra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  <a:latin typeface="+mj-lt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-3048" y="1240625"/>
            <a:ext cx="12188952" cy="1588"/>
          </a:xfrm>
          <a:prstGeom prst="line">
            <a:avLst/>
          </a:prstGeom>
          <a:ln w="57150">
            <a:solidFill>
              <a:srgbClr val="FFE83F"/>
            </a:solidFill>
          </a:ln>
          <a:scene3d>
            <a:camera prst="orthographicFront"/>
            <a:lightRig rig="threePt" dir="t"/>
          </a:scene3d>
          <a:sp3d>
            <a:bevelT w="38100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C:\Users\Keta\Desktop\seminar\pict\diag1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7105" y="2009274"/>
            <a:ext cx="5670851" cy="32112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Left Picture Placeholder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5293" y="1386592"/>
            <a:ext cx="3309648" cy="198368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1" name="Picture 10" descr="C:\Users\Keta\Desktop\seminar\Pictures\lm.jp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453" y="4763293"/>
            <a:ext cx="3144221" cy="191302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718159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6" presetClass="emph" presetSubtype="0" fill="hold" grpId="2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Scale>
                                      <p:cBhvr>
                                        <p:cTn id="9" dur="10" fill="hold"/>
                                        <p:tgtEl>
                                          <p:spTgt spid="3"/>
                                        </p:tgtEl>
                                      </p:cBhvr>
                                      <p:by x="100000" y="40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6" presetClass="emp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Scale>
                                      <p:cBhvr>
                                        <p:cTn id="11" dur="1000" fill="hold"/>
                                        <p:tgtEl>
                                          <p:spTgt spid="3"/>
                                        </p:tgtEl>
                                      </p:cBhvr>
                                      <p:by x="100000" y="25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90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3" grpId="1"/>
      <p:bldP spid="3" grpId="2"/>
      <p:bldP spid="3" grpId="3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3048" y="-1064694"/>
            <a:ext cx="12192000" cy="230531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99463" y="38637"/>
            <a:ext cx="5706691" cy="1006429"/>
          </a:xfrm>
          <a:prstGeom prst="rect">
            <a:avLst/>
          </a:prstGeom>
          <a:noFill/>
          <a:effectLst/>
        </p:spPr>
        <p:txBody>
          <a:bodyPr wrap="none" rtlCol="0" anchor="b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rgbClr val="CCA208"/>
              </a:contourClr>
            </a:sp3d>
          </a:bodyPr>
          <a:lstStyle/>
          <a:p>
            <a:pPr algn="ctr">
              <a:lnSpc>
                <a:spcPct val="90000"/>
              </a:lnSpc>
            </a:pPr>
            <a:r>
              <a:rPr lang="en-US" sz="6600" dirty="0"/>
              <a:t>Implementation</a:t>
            </a:r>
            <a:endParaRPr lang="en-US" sz="6600" dirty="0">
              <a:ln w="11430"/>
              <a:gradFill>
                <a:gsLst>
                  <a:gs pos="0">
                    <a:srgbClr val="FFD63F"/>
                  </a:gs>
                  <a:gs pos="75000">
                    <a:srgbClr val="FFC000"/>
                  </a:gs>
                  <a:gs pos="100000">
                    <a:srgbClr val="F79646">
                      <a:tint val="90000"/>
                      <a:satMod val="120000"/>
                    </a:srgbClr>
                  </a:gs>
                </a:gsLst>
                <a:lin ang="5400000"/>
              </a:gra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  <a:latin typeface="+mj-lt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-3048" y="1240625"/>
            <a:ext cx="12188952" cy="1588"/>
          </a:xfrm>
          <a:prstGeom prst="line">
            <a:avLst/>
          </a:prstGeom>
          <a:ln w="57150">
            <a:solidFill>
              <a:srgbClr val="FFE83F"/>
            </a:solidFill>
          </a:ln>
          <a:scene3d>
            <a:camera prst="orthographicFront"/>
            <a:lightRig rig="threePt" dir="t"/>
          </a:scene3d>
          <a:sp3d>
            <a:bevelT w="38100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270458" y="1672556"/>
            <a:ext cx="5795492" cy="38749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15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fuzzy variables which we have used are:</a:t>
            </a:r>
          </a:p>
          <a:p>
            <a:pPr marR="0" lvl="0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4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Temperature 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read from the sensor (temp)</a:t>
            </a:r>
          </a:p>
          <a:p>
            <a:pPr marR="0" lvl="0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4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Temperature Difference:</a:t>
            </a:r>
          </a:p>
          <a:p>
            <a:pPr marR="0" lvl="0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(diff=temp-threshold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pPr>
              <a:lnSpc>
                <a:spcPct val="115000"/>
              </a:lnSpc>
              <a:spcAft>
                <a:spcPts val="600"/>
              </a:spcAft>
            </a:pPr>
            <a:endParaRPr lang="en-US" sz="2400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15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Accordingly 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rule matrix and the input membership function will change.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9" name="Picture 8" descr="D:\My phone\Work\College\Projs\Fuzzy\Pics\RM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1428" y="1793047"/>
            <a:ext cx="4779645" cy="31146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88308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6" presetClass="emph" presetSubtype="0" fill="hold" grpId="2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Scale>
                                      <p:cBhvr>
                                        <p:cTn id="9" dur="10" fill="hold"/>
                                        <p:tgtEl>
                                          <p:spTgt spid="3"/>
                                        </p:tgtEl>
                                      </p:cBhvr>
                                      <p:by x="100000" y="40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6" presetClass="emp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Scale>
                                      <p:cBhvr>
                                        <p:cTn id="11" dur="1000" fill="hold"/>
                                        <p:tgtEl>
                                          <p:spTgt spid="3"/>
                                        </p:tgtEl>
                                      </p:cBhvr>
                                      <p:by x="100000" y="25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90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000"/>
                            </p:stCondLst>
                            <p:childTnLst>
                              <p:par>
                                <p:cTn id="5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3" grpId="1"/>
      <p:bldP spid="3" grpId="2"/>
      <p:bldP spid="3" grpId="3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3048" y="-1064694"/>
            <a:ext cx="12192000" cy="230531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801148" y="38637"/>
            <a:ext cx="6303329" cy="1006429"/>
          </a:xfrm>
          <a:prstGeom prst="rect">
            <a:avLst/>
          </a:prstGeom>
          <a:noFill/>
          <a:effectLst/>
        </p:spPr>
        <p:txBody>
          <a:bodyPr wrap="none" rtlCol="0" anchor="b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rgbClr val="CCA208"/>
              </a:contourClr>
            </a:sp3d>
          </a:bodyPr>
          <a:lstStyle/>
          <a:p>
            <a:pPr algn="ctr">
              <a:lnSpc>
                <a:spcPct val="90000"/>
              </a:lnSpc>
            </a:pPr>
            <a:r>
              <a:rPr lang="en-US" sz="6600" dirty="0" smtClean="0">
                <a:ln w="11430"/>
                <a:gradFill>
                  <a:gsLst>
                    <a:gs pos="0">
                      <a:srgbClr val="FFD63F"/>
                    </a:gs>
                    <a:gs pos="75000">
                      <a:srgbClr val="FFC000"/>
                    </a:gs>
                    <a:gs pos="100000">
                      <a:srgbClr val="F79646">
                        <a:tint val="90000"/>
                        <a:satMod val="120000"/>
                      </a:srgb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  <a:latin typeface="+mj-lt"/>
              </a:rPr>
              <a:t>Member Function</a:t>
            </a:r>
            <a:endParaRPr lang="en-US" sz="6600" dirty="0">
              <a:ln w="11430"/>
              <a:gradFill>
                <a:gsLst>
                  <a:gs pos="0">
                    <a:srgbClr val="FFD63F"/>
                  </a:gs>
                  <a:gs pos="75000">
                    <a:srgbClr val="FFC000"/>
                  </a:gs>
                  <a:gs pos="100000">
                    <a:srgbClr val="F79646">
                      <a:tint val="90000"/>
                      <a:satMod val="120000"/>
                    </a:srgbClr>
                  </a:gs>
                </a:gsLst>
                <a:lin ang="5400000"/>
              </a:gra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  <a:latin typeface="+mj-lt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-3048" y="1240625"/>
            <a:ext cx="12188952" cy="1588"/>
          </a:xfrm>
          <a:prstGeom prst="line">
            <a:avLst/>
          </a:prstGeom>
          <a:ln w="57150">
            <a:solidFill>
              <a:srgbClr val="FFE83F"/>
            </a:solidFill>
          </a:ln>
          <a:scene3d>
            <a:camera prst="orthographicFront"/>
            <a:lightRig rig="threePt" dir="t"/>
          </a:scene3d>
          <a:sp3d>
            <a:bevelT w="38100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9538" y="1837349"/>
            <a:ext cx="5450860" cy="3805464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972" y="1837349"/>
            <a:ext cx="5226775" cy="3805464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7503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6" presetClass="emph" presetSubtype="0" fill="hold" grpId="2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Scale>
                                      <p:cBhvr>
                                        <p:cTn id="9" dur="10" fill="hold"/>
                                        <p:tgtEl>
                                          <p:spTgt spid="3"/>
                                        </p:tgtEl>
                                      </p:cBhvr>
                                      <p:by x="100000" y="40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6" presetClass="emp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Scale>
                                      <p:cBhvr>
                                        <p:cTn id="11" dur="1000" fill="hold"/>
                                        <p:tgtEl>
                                          <p:spTgt spid="3"/>
                                        </p:tgtEl>
                                      </p:cBhvr>
                                      <p:by x="100000" y="25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90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3" grpId="1"/>
      <p:bldP spid="3" grpId="2"/>
      <p:bldP spid="3" grpId="3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72300" y="-1152659"/>
            <a:ext cx="12192000" cy="2197726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696407" y="-155263"/>
            <a:ext cx="2512804" cy="1200329"/>
          </a:xfrm>
          <a:prstGeom prst="rect">
            <a:avLst/>
          </a:prstGeom>
          <a:noFill/>
          <a:effectLst/>
        </p:spPr>
        <p:txBody>
          <a:bodyPr wrap="none" rtlCol="0" anchor="b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rgbClr val="CCA208"/>
              </a:contourClr>
            </a:sp3d>
          </a:bodyPr>
          <a:lstStyle/>
          <a:p>
            <a:pPr algn="ctr">
              <a:lnSpc>
                <a:spcPct val="90000"/>
              </a:lnSpc>
            </a:pPr>
            <a:r>
              <a:rPr lang="en-US" sz="8000" dirty="0" smtClean="0">
                <a:solidFill>
                  <a:srgbClr val="00B0F0"/>
                </a:solidFill>
              </a:rPr>
              <a:t>COOL</a:t>
            </a:r>
            <a:endParaRPr lang="en-US" sz="8000" dirty="0">
              <a:ln w="11430"/>
              <a:solidFill>
                <a:srgbClr val="00B0F0"/>
              </a:soli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  <a:latin typeface="+mj-lt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-72300" y="1032818"/>
            <a:ext cx="12188952" cy="1588"/>
          </a:xfrm>
          <a:prstGeom prst="line">
            <a:avLst/>
          </a:prstGeom>
          <a:ln w="57150">
            <a:solidFill>
              <a:srgbClr val="FFE83F"/>
            </a:solidFill>
          </a:ln>
          <a:scene3d>
            <a:camera prst="orthographicFront"/>
            <a:lightRig rig="threePt" dir="t"/>
          </a:scene3d>
          <a:sp3d>
            <a:bevelT w="38100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64" y="1204729"/>
            <a:ext cx="5074504" cy="306490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3235" y="1275348"/>
            <a:ext cx="4930225" cy="29236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4916" y="4199020"/>
            <a:ext cx="5835315" cy="251374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5" name="Elbow Connector 24"/>
          <p:cNvCxnSpPr/>
          <p:nvPr/>
        </p:nvCxnSpPr>
        <p:spPr>
          <a:xfrm>
            <a:off x="4404356" y="2636141"/>
            <a:ext cx="1876926" cy="202083"/>
          </a:xfrm>
          <a:prstGeom prst="bentConnector3">
            <a:avLst>
              <a:gd name="adj1" fmla="val 50000"/>
            </a:avLst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0210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6" presetClass="emph" presetSubtype="0" fill="hold" grpId="2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Scale>
                                      <p:cBhvr>
                                        <p:cTn id="9" dur="10" fill="hold"/>
                                        <p:tgtEl>
                                          <p:spTgt spid="3"/>
                                        </p:tgtEl>
                                      </p:cBhvr>
                                      <p:by x="100000" y="40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6" presetClass="emp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Scale>
                                      <p:cBhvr>
                                        <p:cTn id="11" dur="1000" fill="hold"/>
                                        <p:tgtEl>
                                          <p:spTgt spid="3"/>
                                        </p:tgtEl>
                                      </p:cBhvr>
                                      <p:by x="100000" y="25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90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5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3" grpId="1"/>
      <p:bldP spid="3" grpId="2"/>
      <p:bldP spid="3" grpId="3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72300" y="-1152659"/>
            <a:ext cx="12192000" cy="2197726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964558" y="-155263"/>
            <a:ext cx="1976503" cy="1200329"/>
          </a:xfrm>
          <a:prstGeom prst="rect">
            <a:avLst/>
          </a:prstGeom>
          <a:noFill/>
          <a:effectLst/>
        </p:spPr>
        <p:txBody>
          <a:bodyPr wrap="none" rtlCol="0" anchor="b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rgbClr val="CCA208"/>
              </a:contourClr>
            </a:sp3d>
          </a:bodyPr>
          <a:lstStyle/>
          <a:p>
            <a:pPr algn="ctr">
              <a:lnSpc>
                <a:spcPct val="90000"/>
              </a:lnSpc>
            </a:pPr>
            <a:r>
              <a:rPr lang="en-US" sz="8000" dirty="0" smtClean="0">
                <a:solidFill>
                  <a:schemeClr val="accent2"/>
                </a:solidFill>
              </a:rPr>
              <a:t>HOT</a:t>
            </a:r>
            <a:endParaRPr lang="en-US" sz="8000" dirty="0">
              <a:ln w="11430"/>
              <a:solidFill>
                <a:schemeClr val="accent2"/>
              </a:soli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  <a:latin typeface="+mj-lt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-72300" y="1032818"/>
            <a:ext cx="12188952" cy="1588"/>
          </a:xfrm>
          <a:prstGeom prst="line">
            <a:avLst/>
          </a:prstGeom>
          <a:ln w="57150">
            <a:solidFill>
              <a:srgbClr val="FFE83F"/>
            </a:solidFill>
          </a:ln>
          <a:scene3d>
            <a:camera prst="orthographicFront"/>
            <a:lightRig rig="threePt" dir="t"/>
          </a:scene3d>
          <a:sp3d>
            <a:bevelT w="38100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67146" y="1167062"/>
            <a:ext cx="4853822" cy="29148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51485" y="4199020"/>
            <a:ext cx="5811252" cy="251374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dist="35921" dir="2700000" algn="ctr" rotWithShape="0">
              <a:schemeClr val="bg2"/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7624" y="1167062"/>
            <a:ext cx="4930225" cy="29148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dist="35921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9" name="Elbow Connector 18"/>
          <p:cNvCxnSpPr/>
          <p:nvPr/>
        </p:nvCxnSpPr>
        <p:spPr>
          <a:xfrm>
            <a:off x="4764505" y="2418347"/>
            <a:ext cx="1544134" cy="424802"/>
          </a:xfrm>
          <a:prstGeom prst="bentConnector3">
            <a:avLst>
              <a:gd name="adj1" fmla="val 50000"/>
            </a:avLst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2826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6" presetClass="emph" presetSubtype="0" fill="hold" grpId="2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Scale>
                                      <p:cBhvr>
                                        <p:cTn id="9" dur="10" fill="hold"/>
                                        <p:tgtEl>
                                          <p:spTgt spid="3"/>
                                        </p:tgtEl>
                                      </p:cBhvr>
                                      <p:by x="100000" y="40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6" presetClass="emp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Scale>
                                      <p:cBhvr>
                                        <p:cTn id="11" dur="1000" fill="hold"/>
                                        <p:tgtEl>
                                          <p:spTgt spid="3"/>
                                        </p:tgtEl>
                                      </p:cBhvr>
                                      <p:by x="100000" y="25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90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3" grpId="1"/>
      <p:bldP spid="3" grpId="2"/>
      <p:bldP spid="3" grpId="3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3048" y="-1064694"/>
            <a:ext cx="12192000" cy="230531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753554" y="38637"/>
            <a:ext cx="4398512" cy="1006429"/>
          </a:xfrm>
          <a:prstGeom prst="rect">
            <a:avLst/>
          </a:prstGeom>
          <a:noFill/>
          <a:effectLst/>
        </p:spPr>
        <p:txBody>
          <a:bodyPr wrap="none" rtlCol="0" anchor="b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rgbClr val="CCA208"/>
              </a:contourClr>
            </a:sp3d>
          </a:bodyPr>
          <a:lstStyle/>
          <a:p>
            <a:pPr algn="ctr">
              <a:lnSpc>
                <a:spcPct val="90000"/>
              </a:lnSpc>
            </a:pPr>
            <a:r>
              <a:rPr lang="en-US" sz="6600" dirty="0" smtClean="0"/>
              <a:t>Applications</a:t>
            </a:r>
            <a:endParaRPr lang="en-US" sz="6600" dirty="0">
              <a:ln w="11430"/>
              <a:gradFill>
                <a:gsLst>
                  <a:gs pos="0">
                    <a:srgbClr val="FFD63F"/>
                  </a:gs>
                  <a:gs pos="75000">
                    <a:srgbClr val="FFC000"/>
                  </a:gs>
                  <a:gs pos="100000">
                    <a:srgbClr val="F79646">
                      <a:tint val="90000"/>
                      <a:satMod val="120000"/>
                    </a:srgbClr>
                  </a:gs>
                </a:gsLst>
                <a:lin ang="5400000"/>
              </a:gra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  <a:latin typeface="+mj-lt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-3048" y="1240625"/>
            <a:ext cx="12188952" cy="1588"/>
          </a:xfrm>
          <a:prstGeom prst="line">
            <a:avLst/>
          </a:prstGeom>
          <a:ln w="57150">
            <a:solidFill>
              <a:srgbClr val="FFE83F"/>
            </a:solidFill>
          </a:ln>
          <a:scene3d>
            <a:camera prst="orthographicFront"/>
            <a:lightRig rig="threePt" dir="t"/>
          </a:scene3d>
          <a:sp3d>
            <a:bevelT w="38100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270456" y="1558344"/>
            <a:ext cx="11694017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In </a:t>
            </a:r>
            <a:r>
              <a:rPr lang="en-US" sz="2800" dirty="0"/>
              <a:t>air conditioners, dehumidification and temperature decrease goes hand in hand. However, the complex interactions between user preferences, room temperature and humidity level are very difficult to achieve mathematically. </a:t>
            </a: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N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In </a:t>
            </a:r>
            <a:r>
              <a:rPr lang="en-US" sz="2800" dirty="0"/>
              <a:t>industries, where machines have to be maintained at a fixed temperature</a:t>
            </a:r>
            <a:r>
              <a:rPr lang="en-US" sz="2800" dirty="0" smtClean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A Fuzzy Logic Temperature Controller can be used for Preterm Neonate Incubator.</a:t>
            </a:r>
            <a:endParaRPr lang="en-IN" sz="2800" dirty="0" smtClean="0"/>
          </a:p>
          <a:p>
            <a:pPr marL="457200" indent="-457200">
              <a:buFont typeface="Wingdings" pitchFamily="2" charset="2"/>
              <a:buChar char="ü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148703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6" presetClass="emph" presetSubtype="0" fill="hold" grpId="2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Scale>
                                      <p:cBhvr>
                                        <p:cTn id="9" dur="10" fill="hold"/>
                                        <p:tgtEl>
                                          <p:spTgt spid="3"/>
                                        </p:tgtEl>
                                      </p:cBhvr>
                                      <p:by x="100000" y="40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6" presetClass="emp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Scale>
                                      <p:cBhvr>
                                        <p:cTn id="11" dur="1000" fill="hold"/>
                                        <p:tgtEl>
                                          <p:spTgt spid="3"/>
                                        </p:tgtEl>
                                      </p:cBhvr>
                                      <p:by x="100000" y="25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90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3" grpId="1"/>
      <p:bldP spid="3" grpId="2"/>
      <p:bldP spid="3" grpId="3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3048" y="0"/>
            <a:ext cx="12192000" cy="6728944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dirty="0" smtClean="0">
                <a:solidFill>
                  <a:prstClr val="white"/>
                </a:solidFill>
                <a:latin typeface="Algerian" pitchFamily="82" charset="0"/>
              </a:rPr>
              <a:t>THANK YOU!!</a:t>
            </a:r>
            <a:endParaRPr lang="en-US" sz="9600" dirty="0">
              <a:solidFill>
                <a:prstClr val="white"/>
              </a:solidFill>
              <a:latin typeface="Algerian" pitchFamily="82" charset="0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-3048" y="5797827"/>
            <a:ext cx="12188952" cy="1588"/>
          </a:xfrm>
          <a:prstGeom prst="line">
            <a:avLst/>
          </a:prstGeom>
          <a:ln w="57150">
            <a:solidFill>
              <a:srgbClr val="FFE83F"/>
            </a:solidFill>
          </a:ln>
          <a:scene3d>
            <a:camera prst="orthographicFront"/>
            <a:lightRig rig="threePt" dir="t"/>
          </a:scene3d>
          <a:sp3d>
            <a:bevelT w="38100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4744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3048" y="-1064694"/>
            <a:ext cx="12192000" cy="230531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949406" y="38637"/>
            <a:ext cx="4006803" cy="1006429"/>
          </a:xfrm>
          <a:prstGeom prst="rect">
            <a:avLst/>
          </a:prstGeom>
          <a:noFill/>
          <a:effectLst/>
        </p:spPr>
        <p:txBody>
          <a:bodyPr wrap="none" rtlCol="0" anchor="b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rgbClr val="CCA208"/>
              </a:contourClr>
            </a:sp3d>
          </a:bodyPr>
          <a:lstStyle/>
          <a:p>
            <a:pPr algn="ctr">
              <a:lnSpc>
                <a:spcPct val="90000"/>
              </a:lnSpc>
            </a:pPr>
            <a:r>
              <a:rPr lang="en-US" sz="6600" dirty="0"/>
              <a:t>Fuzzy Logic</a:t>
            </a:r>
            <a:endParaRPr lang="en-US" sz="6600" dirty="0">
              <a:ln w="11430"/>
              <a:gradFill>
                <a:gsLst>
                  <a:gs pos="0">
                    <a:srgbClr val="FFD63F"/>
                  </a:gs>
                  <a:gs pos="75000">
                    <a:srgbClr val="FFC000"/>
                  </a:gs>
                  <a:gs pos="100000">
                    <a:srgbClr val="F79646">
                      <a:tint val="90000"/>
                      <a:satMod val="120000"/>
                    </a:srgbClr>
                  </a:gs>
                </a:gsLst>
                <a:lin ang="5400000"/>
              </a:gra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  <a:latin typeface="+mj-lt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-3048" y="1240625"/>
            <a:ext cx="12188952" cy="1588"/>
          </a:xfrm>
          <a:prstGeom prst="line">
            <a:avLst/>
          </a:prstGeom>
          <a:ln w="57150">
            <a:solidFill>
              <a:srgbClr val="FFE83F"/>
            </a:solidFill>
          </a:ln>
          <a:scene3d>
            <a:camera prst="orthographicFront"/>
            <a:lightRig rig="threePt" dir="t"/>
          </a:scene3d>
          <a:sp3d>
            <a:bevelT w="38100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270456" y="1558344"/>
            <a:ext cx="7276564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The </a:t>
            </a:r>
            <a:r>
              <a:rPr lang="en-US" sz="2800" dirty="0"/>
              <a:t>concept of Fuzzy Logic (FL) was conceived by </a:t>
            </a:r>
            <a:r>
              <a:rPr lang="en-US" sz="2800" dirty="0" err="1"/>
              <a:t>Lotfi</a:t>
            </a:r>
            <a:r>
              <a:rPr lang="en-US" sz="2800" dirty="0"/>
              <a:t> </a:t>
            </a:r>
            <a:r>
              <a:rPr lang="en-US" sz="2800" dirty="0" err="1"/>
              <a:t>Zadeh</a:t>
            </a:r>
            <a:r>
              <a:rPr lang="en-US" sz="2800" dirty="0"/>
              <a:t>, a professor at the University of California at </a:t>
            </a:r>
            <a:r>
              <a:rPr lang="en-US" sz="2800" dirty="0" smtClean="0"/>
              <a:t>Berkley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FL is a form of probabilistic logic which deals with approximate results</a:t>
            </a:r>
            <a:r>
              <a:rPr lang="en-US" sz="2800" dirty="0" smtClean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It incorporates a simple, rule-based IF X AND Y THEN Z approach to solving a control problem</a:t>
            </a:r>
          </a:p>
        </p:txBody>
      </p:sp>
      <p:pic>
        <p:nvPicPr>
          <p:cNvPr id="6" name="Picture 5" descr="http://coe.berkeley.edu/forefront/spring2006/images/zadeh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7020" y="1725769"/>
            <a:ext cx="4306910" cy="359320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38624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4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6" presetClass="emph" presetSubtype="0" fill="hold" grpId="3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Scale>
                                      <p:cBhvr>
                                        <p:cTn id="9" dur="10" fill="hold"/>
                                        <p:tgtEl>
                                          <p:spTgt spid="3"/>
                                        </p:tgtEl>
                                      </p:cBhvr>
                                      <p:by x="100000" y="40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6" presetClass="emp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Scale>
                                      <p:cBhvr>
                                        <p:cTn id="11" dur="1000" fill="hold"/>
                                        <p:tgtEl>
                                          <p:spTgt spid="3"/>
                                        </p:tgtEl>
                                      </p:cBhvr>
                                      <p:by x="100000" y="25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90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00"/>
                            </p:stCondLst>
                            <p:childTnLst>
                              <p:par>
                                <p:cTn id="4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3" grpId="1"/>
      <p:bldP spid="3" grpId="3"/>
      <p:bldP spid="3" grpId="4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-1064694"/>
            <a:ext cx="12192000" cy="230531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949406" y="38637"/>
            <a:ext cx="4006803" cy="1006429"/>
          </a:xfrm>
          <a:prstGeom prst="rect">
            <a:avLst/>
          </a:prstGeom>
          <a:noFill/>
          <a:effectLst/>
        </p:spPr>
        <p:txBody>
          <a:bodyPr wrap="none" rtlCol="0" anchor="b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rgbClr val="CCA208"/>
              </a:contourClr>
            </a:sp3d>
          </a:bodyPr>
          <a:lstStyle/>
          <a:p>
            <a:pPr algn="ctr">
              <a:lnSpc>
                <a:spcPct val="90000"/>
              </a:lnSpc>
            </a:pPr>
            <a:r>
              <a:rPr lang="en-US" sz="6600" dirty="0"/>
              <a:t>Fuzzy Logic</a:t>
            </a:r>
            <a:endParaRPr lang="en-US" sz="6600" dirty="0">
              <a:ln w="11430"/>
              <a:gradFill>
                <a:gsLst>
                  <a:gs pos="0">
                    <a:srgbClr val="FFD63F"/>
                  </a:gs>
                  <a:gs pos="75000">
                    <a:srgbClr val="FFC000"/>
                  </a:gs>
                  <a:gs pos="100000">
                    <a:srgbClr val="F79646">
                      <a:tint val="90000"/>
                      <a:satMod val="120000"/>
                    </a:srgbClr>
                  </a:gs>
                </a:gsLst>
                <a:lin ang="5400000"/>
              </a:gra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  <a:latin typeface="+mj-lt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-3048" y="1240625"/>
            <a:ext cx="12188952" cy="1588"/>
          </a:xfrm>
          <a:prstGeom prst="line">
            <a:avLst/>
          </a:prstGeom>
          <a:ln w="57150">
            <a:solidFill>
              <a:srgbClr val="FFE83F"/>
            </a:solidFill>
          </a:ln>
          <a:scene3d>
            <a:camera prst="orthographicFront"/>
            <a:lightRig rig="threePt" dir="t"/>
          </a:scene3d>
          <a:sp3d>
            <a:bevelT w="38100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270455" y="1558344"/>
            <a:ext cx="11745533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FL lends itself to implementation in systems ranging from simple, </a:t>
            </a:r>
            <a:r>
              <a:rPr lang="en-US" sz="2800" dirty="0" err="1"/>
              <a:t>small,embedded</a:t>
            </a:r>
            <a:r>
              <a:rPr lang="en-US" sz="2800" dirty="0"/>
              <a:t> </a:t>
            </a:r>
            <a:r>
              <a:rPr lang="en-US" sz="2800" dirty="0" smtClean="0"/>
              <a:t>micro-controller to </a:t>
            </a:r>
            <a:r>
              <a:rPr lang="en-US" sz="2800" dirty="0"/>
              <a:t>large, networked, multi-channel PC or control systems</a:t>
            </a:r>
            <a:r>
              <a:rPr lang="en-US" sz="2800" dirty="0" smtClean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Many </a:t>
            </a:r>
            <a:r>
              <a:rPr lang="en-US" sz="2800" dirty="0"/>
              <a:t>electronic control systems in the automotive industry such as </a:t>
            </a:r>
            <a:r>
              <a:rPr lang="en-US" sz="2800" dirty="0" smtClean="0"/>
              <a:t>automatic </a:t>
            </a:r>
            <a:r>
              <a:rPr lang="en-US" sz="2800" dirty="0"/>
              <a:t>transmissions, engine control and Anti-lock Brake Systems (ABS) realize </a:t>
            </a:r>
            <a:r>
              <a:rPr lang="en-US" sz="2800" dirty="0" smtClean="0"/>
              <a:t>superior characteristics </a:t>
            </a:r>
            <a:r>
              <a:rPr lang="en-US" sz="2800" dirty="0"/>
              <a:t>through the set of fuzzy logic </a:t>
            </a:r>
            <a:r>
              <a:rPr lang="en-US" sz="2800" dirty="0" smtClean="0"/>
              <a:t>based </a:t>
            </a:r>
            <a:r>
              <a:rPr lang="en-US" sz="2800" dirty="0"/>
              <a:t>control rather than traditional control algorithms.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FL </a:t>
            </a:r>
            <a:r>
              <a:rPr lang="en-US" sz="2800" dirty="0"/>
              <a:t>is also used in washing machines, where the length of wash is determined by the volume of clothes and </a:t>
            </a:r>
            <a:r>
              <a:rPr lang="en-US" sz="2800" dirty="0" err="1" smtClean="0"/>
              <a:t>dirt.There</a:t>
            </a:r>
            <a:r>
              <a:rPr lang="en-US" sz="2800" dirty="0" smtClean="0"/>
              <a:t> </a:t>
            </a:r>
            <a:r>
              <a:rPr lang="en-US" sz="2800" dirty="0"/>
              <a:t>was no suitable alternative to personal trial and error.</a:t>
            </a:r>
          </a:p>
        </p:txBody>
      </p:sp>
    </p:spTree>
    <p:extLst>
      <p:ext uri="{BB962C8B-B14F-4D97-AF65-F5344CB8AC3E}">
        <p14:creationId xmlns:p14="http://schemas.microsoft.com/office/powerpoint/2010/main" val="3752642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6" presetClass="emph" presetSubtype="0" fill="hold" grpId="2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Scale>
                                      <p:cBhvr>
                                        <p:cTn id="9" dur="10" fill="hold"/>
                                        <p:tgtEl>
                                          <p:spTgt spid="3"/>
                                        </p:tgtEl>
                                      </p:cBhvr>
                                      <p:by x="100000" y="40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6" presetClass="emp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Scale>
                                      <p:cBhvr>
                                        <p:cTn id="11" dur="1000" fill="hold"/>
                                        <p:tgtEl>
                                          <p:spTgt spid="3"/>
                                        </p:tgtEl>
                                      </p:cBhvr>
                                      <p:by x="100000" y="25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90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00"/>
                            </p:stCondLst>
                            <p:childTnLst>
                              <p:par>
                                <p:cTn id="4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3" grpId="1"/>
      <p:bldP spid="3" grpId="2"/>
      <p:bldP spid="3" grpId="3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3048" y="-1064694"/>
            <a:ext cx="12192000" cy="230531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75873" y="38637"/>
            <a:ext cx="10153870" cy="1006429"/>
          </a:xfrm>
          <a:prstGeom prst="rect">
            <a:avLst/>
          </a:prstGeom>
          <a:noFill/>
          <a:effectLst/>
        </p:spPr>
        <p:txBody>
          <a:bodyPr wrap="none" rtlCol="0" anchor="b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rgbClr val="CCA208"/>
              </a:contourClr>
            </a:sp3d>
          </a:bodyPr>
          <a:lstStyle/>
          <a:p>
            <a:pPr algn="ctr">
              <a:lnSpc>
                <a:spcPct val="90000"/>
              </a:lnSpc>
            </a:pPr>
            <a:r>
              <a:rPr lang="en-US" sz="6600" dirty="0"/>
              <a:t>Temperature Control System </a:t>
            </a:r>
            <a:endParaRPr lang="en-US" sz="6600" dirty="0">
              <a:ln w="11430"/>
              <a:gradFill>
                <a:gsLst>
                  <a:gs pos="0">
                    <a:srgbClr val="FFD63F"/>
                  </a:gs>
                  <a:gs pos="75000">
                    <a:srgbClr val="FFC000"/>
                  </a:gs>
                  <a:gs pos="100000">
                    <a:srgbClr val="F79646">
                      <a:tint val="90000"/>
                      <a:satMod val="120000"/>
                    </a:srgbClr>
                  </a:gs>
                </a:gsLst>
                <a:lin ang="5400000"/>
              </a:gra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  <a:latin typeface="+mj-lt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-3048" y="1240625"/>
            <a:ext cx="12188952" cy="1588"/>
          </a:xfrm>
          <a:prstGeom prst="line">
            <a:avLst/>
          </a:prstGeom>
          <a:ln w="57150">
            <a:solidFill>
              <a:srgbClr val="FFE83F"/>
            </a:solidFill>
          </a:ln>
          <a:scene3d>
            <a:camera prst="orthographicFront"/>
            <a:lightRig rig="threePt" dir="t"/>
          </a:scene3d>
          <a:sp3d>
            <a:bevelT w="38100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270456" y="1558344"/>
            <a:ext cx="6501405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This controller can be applied to any system which we need to maintain at a particular temperature!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The Fuzzy temperature controller will make use of two parameters </a:t>
            </a:r>
            <a:r>
              <a:rPr lang="en-US" sz="2800" dirty="0" smtClean="0"/>
              <a:t>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r>
              <a:rPr lang="en-US" sz="2800" dirty="0" smtClean="0"/>
              <a:t>      1</a:t>
            </a:r>
            <a:r>
              <a:rPr lang="en-US" sz="2800" dirty="0"/>
              <a:t>. </a:t>
            </a:r>
            <a:r>
              <a:rPr lang="en-US" sz="2800" dirty="0" smtClean="0"/>
              <a:t>Constant </a:t>
            </a:r>
            <a:r>
              <a:rPr lang="en-US" sz="2800" dirty="0"/>
              <a:t>temperature as per </a:t>
            </a:r>
            <a:r>
              <a:rPr lang="en-US" sz="2800" dirty="0" smtClean="0"/>
              <a:t>the</a:t>
            </a:r>
          </a:p>
          <a:p>
            <a:r>
              <a:rPr lang="en-US" sz="2800" dirty="0" smtClean="0"/>
              <a:t>       requirement(</a:t>
            </a:r>
            <a:r>
              <a:rPr lang="en-US" sz="2800" dirty="0" err="1" smtClean="0"/>
              <a:t>Cmd</a:t>
            </a:r>
            <a:r>
              <a:rPr lang="en-US" sz="2800" dirty="0" smtClean="0"/>
              <a:t>). </a:t>
            </a:r>
          </a:p>
          <a:p>
            <a:r>
              <a:rPr lang="en-US" sz="2800" dirty="0" smtClean="0"/>
              <a:t>       2. Instantaneous temperature of the</a:t>
            </a:r>
          </a:p>
          <a:p>
            <a:r>
              <a:rPr lang="en-US" sz="2800" dirty="0" smtClean="0"/>
              <a:t>       system(Temp).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pic>
        <p:nvPicPr>
          <p:cNvPr id="7" name="Picture 6" descr="C:\Users\Keta\Desktop\seminar\block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5265" y="1743278"/>
            <a:ext cx="4520565" cy="36004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71104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6" presetClass="emph" presetSubtype="0" fill="hold" grpId="2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Scale>
                                      <p:cBhvr>
                                        <p:cTn id="9" dur="10" fill="hold"/>
                                        <p:tgtEl>
                                          <p:spTgt spid="3"/>
                                        </p:tgtEl>
                                      </p:cBhvr>
                                      <p:by x="100000" y="40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6" presetClass="emp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Scale>
                                      <p:cBhvr>
                                        <p:cTn id="11" dur="1000" fill="hold"/>
                                        <p:tgtEl>
                                          <p:spTgt spid="3"/>
                                        </p:tgtEl>
                                      </p:cBhvr>
                                      <p:by x="100000" y="25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90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00"/>
                            </p:stCondLst>
                            <p:childTnLst>
                              <p:par>
                                <p:cTn id="4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3" grpId="1"/>
      <p:bldP spid="3" grpId="2"/>
      <p:bldP spid="3" grpId="3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3048" y="-1064694"/>
            <a:ext cx="12192000" cy="230531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70456" y="-183502"/>
            <a:ext cx="11810797" cy="1107996"/>
          </a:xfrm>
          <a:prstGeom prst="rect">
            <a:avLst/>
          </a:prstGeom>
          <a:noFill/>
          <a:effectLst/>
        </p:spPr>
        <p:txBody>
          <a:bodyPr wrap="none" rtlCol="0" anchor="b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rgbClr val="CCA208"/>
              </a:contourClr>
            </a:sp3d>
          </a:bodyPr>
          <a:lstStyle/>
          <a:p>
            <a:r>
              <a:rPr lang="en-US" sz="6600" dirty="0"/>
              <a:t>Fuzzy Parameters and Rule Matrix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-3048" y="1240625"/>
            <a:ext cx="12188952" cy="1588"/>
          </a:xfrm>
          <a:prstGeom prst="line">
            <a:avLst/>
          </a:prstGeom>
          <a:ln w="57150">
            <a:solidFill>
              <a:srgbClr val="FFE83F"/>
            </a:solidFill>
          </a:ln>
          <a:scene3d>
            <a:camera prst="orthographicFront"/>
            <a:lightRig rig="threePt" dir="t"/>
          </a:scene3d>
          <a:sp3d>
            <a:bevelT w="38100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270456" y="1558344"/>
            <a:ext cx="11668259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In our implementation,  fuzzy parameters of error (command-feedback) and error-dot (rate-of-change-of-error)are modified by the </a:t>
            </a:r>
            <a:r>
              <a:rPr lang="en-US" sz="2800" dirty="0" smtClean="0"/>
              <a:t> </a:t>
            </a:r>
            <a:r>
              <a:rPr lang="en-US" sz="2800" dirty="0"/>
              <a:t>adjectives "negative", "zero", and "positive".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For </a:t>
            </a:r>
            <a:r>
              <a:rPr lang="en-US" sz="2800" dirty="0"/>
              <a:t>a meaningful interpretation of the rule matrix, we use the following notations :</a:t>
            </a:r>
          </a:p>
          <a:p>
            <a:r>
              <a:rPr lang="en-US" sz="2800"/>
              <a:t> </a:t>
            </a:r>
            <a:r>
              <a:rPr lang="en-US" sz="2800" smtClean="0"/>
              <a:t>    "</a:t>
            </a:r>
            <a:r>
              <a:rPr lang="en-US" sz="2800" dirty="0"/>
              <a:t>N" = "negative" error or error-dot input level</a:t>
            </a:r>
          </a:p>
          <a:p>
            <a:r>
              <a:rPr lang="en-US" sz="2800" dirty="0" smtClean="0"/>
              <a:t>     "</a:t>
            </a:r>
            <a:r>
              <a:rPr lang="en-US" sz="2800" dirty="0"/>
              <a:t>Z" = "zero" error or error-dot input level</a:t>
            </a:r>
          </a:p>
          <a:p>
            <a:r>
              <a:rPr lang="en-US" sz="2800" dirty="0" smtClean="0"/>
              <a:t>     "</a:t>
            </a:r>
            <a:r>
              <a:rPr lang="en-US" sz="2800" dirty="0"/>
              <a:t>P" = "positive" error or error-dot input level</a:t>
            </a:r>
          </a:p>
          <a:p>
            <a:r>
              <a:rPr lang="en-US" sz="2800" dirty="0" smtClean="0"/>
              <a:t>     "</a:t>
            </a:r>
            <a:r>
              <a:rPr lang="en-US" sz="2800" dirty="0"/>
              <a:t>H" = "Heat" output response</a:t>
            </a:r>
          </a:p>
          <a:p>
            <a:r>
              <a:rPr lang="en-US" sz="2800" dirty="0" smtClean="0"/>
              <a:t>     "</a:t>
            </a:r>
            <a:r>
              <a:rPr lang="en-US" sz="2800" dirty="0"/>
              <a:t>NC" = "No Change" to current output</a:t>
            </a:r>
          </a:p>
          <a:p>
            <a:r>
              <a:rPr lang="en-US" sz="2800" dirty="0" smtClean="0"/>
              <a:t>     "</a:t>
            </a:r>
            <a:r>
              <a:rPr lang="en-US" sz="2800" dirty="0"/>
              <a:t>C" = "Cool" output response</a:t>
            </a:r>
          </a:p>
        </p:txBody>
      </p:sp>
    </p:spTree>
    <p:extLst>
      <p:ext uri="{BB962C8B-B14F-4D97-AF65-F5344CB8AC3E}">
        <p14:creationId xmlns:p14="http://schemas.microsoft.com/office/powerpoint/2010/main" val="588264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6" presetClass="emph" presetSubtype="0" fill="hold" grpId="2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Scale>
                                      <p:cBhvr>
                                        <p:cTn id="9" dur="10" fill="hold"/>
                                        <p:tgtEl>
                                          <p:spTgt spid="3"/>
                                        </p:tgtEl>
                                      </p:cBhvr>
                                      <p:by x="100000" y="40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6" presetClass="emp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Scale>
                                      <p:cBhvr>
                                        <p:cTn id="11" dur="1000" fill="hold"/>
                                        <p:tgtEl>
                                          <p:spTgt spid="3"/>
                                        </p:tgtEl>
                                      </p:cBhvr>
                                      <p:by x="100000" y="25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90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3" grpId="1"/>
      <p:bldP spid="3" grpId="2"/>
      <p:bldP spid="3" grpId="3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3048" y="-1064694"/>
            <a:ext cx="12192000" cy="230531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75873" y="38637"/>
            <a:ext cx="10153870" cy="1006429"/>
          </a:xfrm>
          <a:prstGeom prst="rect">
            <a:avLst/>
          </a:prstGeom>
          <a:noFill/>
          <a:effectLst/>
        </p:spPr>
        <p:txBody>
          <a:bodyPr wrap="none" rtlCol="0" anchor="b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rgbClr val="CCA208"/>
              </a:contourClr>
            </a:sp3d>
          </a:bodyPr>
          <a:lstStyle/>
          <a:p>
            <a:pPr algn="ctr">
              <a:lnSpc>
                <a:spcPct val="90000"/>
              </a:lnSpc>
            </a:pPr>
            <a:r>
              <a:rPr lang="en-US" sz="6600" dirty="0"/>
              <a:t>Temperature Control System </a:t>
            </a:r>
            <a:endParaRPr lang="en-US" sz="6600" dirty="0">
              <a:ln w="11430"/>
              <a:gradFill>
                <a:gsLst>
                  <a:gs pos="0">
                    <a:srgbClr val="FFD63F"/>
                  </a:gs>
                  <a:gs pos="75000">
                    <a:srgbClr val="FFC000"/>
                  </a:gs>
                  <a:gs pos="100000">
                    <a:srgbClr val="F79646">
                      <a:tint val="90000"/>
                      <a:satMod val="120000"/>
                    </a:srgbClr>
                  </a:gs>
                </a:gsLst>
                <a:lin ang="5400000"/>
              </a:gra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  <a:latin typeface="+mj-lt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-3048" y="1240625"/>
            <a:ext cx="12188952" cy="1588"/>
          </a:xfrm>
          <a:prstGeom prst="line">
            <a:avLst/>
          </a:prstGeom>
          <a:ln w="57150">
            <a:solidFill>
              <a:srgbClr val="FFE83F"/>
            </a:solidFill>
          </a:ln>
          <a:scene3d>
            <a:camera prst="orthographicFront"/>
            <a:lightRig rig="threePt" dir="t"/>
          </a:scene3d>
          <a:sp3d>
            <a:bevelT w="38100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270456" y="1558344"/>
            <a:ext cx="6501405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 rule matrix is a 3x3 matrix</a:t>
            </a:r>
            <a:r>
              <a:rPr lang="en-US" sz="2800" dirty="0" smtClean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The columns represent "negative", "zero", and "positive" "error" inputs from left to right</a:t>
            </a:r>
            <a:r>
              <a:rPr lang="en-US" sz="2800" dirty="0" smtClean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The rows represent "negative", "zero", and "positive" "error-dot" input from top to bottom. </a:t>
            </a:r>
          </a:p>
        </p:txBody>
      </p:sp>
      <p:pic>
        <p:nvPicPr>
          <p:cNvPr id="8" name="Picture 7" descr="C:\Users\Keta\Desktop\seminar\rm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1093" y="1536168"/>
            <a:ext cx="5193076" cy="483887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35743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6" presetClass="emph" presetSubtype="0" fill="hold" grpId="2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Scale>
                                      <p:cBhvr>
                                        <p:cTn id="9" dur="10" fill="hold"/>
                                        <p:tgtEl>
                                          <p:spTgt spid="3"/>
                                        </p:tgtEl>
                                      </p:cBhvr>
                                      <p:by x="100000" y="40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6" presetClass="emp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Scale>
                                      <p:cBhvr>
                                        <p:cTn id="11" dur="1000" fill="hold"/>
                                        <p:tgtEl>
                                          <p:spTgt spid="3"/>
                                        </p:tgtEl>
                                      </p:cBhvr>
                                      <p:by x="100000" y="25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90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3" grpId="1"/>
      <p:bldP spid="3" grpId="2"/>
      <p:bldP spid="3" grpId="3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3048" y="-1064694"/>
            <a:ext cx="12192000" cy="230531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83151" y="38637"/>
            <a:ext cx="10139315" cy="1006429"/>
          </a:xfrm>
          <a:prstGeom prst="rect">
            <a:avLst/>
          </a:prstGeom>
          <a:noFill/>
          <a:effectLst/>
        </p:spPr>
        <p:txBody>
          <a:bodyPr wrap="none" rtlCol="0" anchor="b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rgbClr val="CCA208"/>
              </a:contourClr>
            </a:sp3d>
          </a:bodyPr>
          <a:lstStyle/>
          <a:p>
            <a:pPr algn="ctr">
              <a:lnSpc>
                <a:spcPct val="90000"/>
              </a:lnSpc>
            </a:pPr>
            <a:r>
              <a:rPr lang="en-US" sz="6600" dirty="0"/>
              <a:t>Input Degree of Membership</a:t>
            </a:r>
            <a:endParaRPr lang="en-US" sz="6600" dirty="0">
              <a:ln w="11430"/>
              <a:gradFill>
                <a:gsLst>
                  <a:gs pos="0">
                    <a:srgbClr val="FFD63F"/>
                  </a:gs>
                  <a:gs pos="75000">
                    <a:srgbClr val="FFC000"/>
                  </a:gs>
                  <a:gs pos="100000">
                    <a:srgbClr val="F79646">
                      <a:tint val="90000"/>
                      <a:satMod val="120000"/>
                    </a:srgbClr>
                  </a:gs>
                </a:gsLst>
                <a:lin ang="5400000"/>
              </a:gra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  <a:latin typeface="+mj-lt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-3048" y="1240625"/>
            <a:ext cx="12188952" cy="1588"/>
          </a:xfrm>
          <a:prstGeom prst="line">
            <a:avLst/>
          </a:prstGeom>
          <a:ln w="57150">
            <a:solidFill>
              <a:srgbClr val="FFE83F"/>
            </a:solidFill>
          </a:ln>
          <a:scene3d>
            <a:camera prst="orthographicFront"/>
            <a:lightRig rig="threePt" dir="t"/>
          </a:scene3d>
          <a:sp3d>
            <a:bevelT w="38100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270457" y="1462091"/>
            <a:ext cx="5859888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"error" = -1.0: "negative" = 0.5, "zero" = 0.5</a:t>
            </a:r>
            <a:r>
              <a:rPr lang="en-US" sz="2000" dirty="0" smtClean="0"/>
              <a:t>,</a:t>
            </a:r>
          </a:p>
          <a:p>
            <a:r>
              <a:rPr lang="en-US" sz="2000" dirty="0" smtClean="0"/>
              <a:t> </a:t>
            </a:r>
            <a:r>
              <a:rPr lang="en-US" sz="2000" dirty="0"/>
              <a:t>"positive" = 0.0</a:t>
            </a:r>
          </a:p>
          <a:p>
            <a:r>
              <a:rPr lang="en-US" sz="2000" dirty="0"/>
              <a:t>"error-dot" = +2.5: "negative" = 0.0, "zero" = 0.5, "positive" = 0.5</a:t>
            </a:r>
          </a:p>
          <a:p>
            <a:r>
              <a:rPr lang="en-US" sz="2000" dirty="0"/>
              <a:t> </a:t>
            </a:r>
          </a:p>
          <a:p>
            <a:r>
              <a:rPr lang="en-US" sz="2000" dirty="0"/>
              <a:t>1. If (e &lt; 0) AND (</a:t>
            </a:r>
            <a:r>
              <a:rPr lang="en-US" sz="2000" dirty="0" err="1"/>
              <a:t>er</a:t>
            </a:r>
            <a:r>
              <a:rPr lang="en-US" sz="2000" dirty="0"/>
              <a:t> &lt; 0) then Cool 0.50 &amp; 0.00 = 0.00</a:t>
            </a:r>
          </a:p>
          <a:p>
            <a:r>
              <a:rPr lang="en-US" sz="2000" dirty="0"/>
              <a:t>2. If (e = 0) AND (</a:t>
            </a:r>
            <a:r>
              <a:rPr lang="en-US" sz="2000" dirty="0" err="1"/>
              <a:t>er</a:t>
            </a:r>
            <a:r>
              <a:rPr lang="en-US" sz="2000" dirty="0"/>
              <a:t> &lt; 0) then Heat 0.50 &amp; 0.00 = 0.00</a:t>
            </a:r>
          </a:p>
          <a:p>
            <a:r>
              <a:rPr lang="en-US" sz="2000" dirty="0"/>
              <a:t>3. If (e &gt; 0) AND (</a:t>
            </a:r>
            <a:r>
              <a:rPr lang="en-US" sz="2000" dirty="0" err="1"/>
              <a:t>er</a:t>
            </a:r>
            <a:r>
              <a:rPr lang="en-US" sz="2000" dirty="0"/>
              <a:t> &lt; 0) then Heat 0.00 &amp; 0.00 = 0.00</a:t>
            </a:r>
          </a:p>
          <a:p>
            <a:r>
              <a:rPr lang="en-US" sz="2000" dirty="0"/>
              <a:t>4. If (e &lt; 0) AND (</a:t>
            </a:r>
            <a:r>
              <a:rPr lang="en-US" sz="2000" dirty="0" err="1"/>
              <a:t>er</a:t>
            </a:r>
            <a:r>
              <a:rPr lang="en-US" sz="2000" dirty="0"/>
              <a:t> = 0) then Cool 0.50 &amp; 0.50 = 0.50</a:t>
            </a:r>
          </a:p>
          <a:p>
            <a:r>
              <a:rPr lang="en-US" sz="2000" dirty="0"/>
              <a:t>5. If (e = 0) AND (</a:t>
            </a:r>
            <a:r>
              <a:rPr lang="en-US" sz="2000" dirty="0" err="1"/>
              <a:t>er</a:t>
            </a:r>
            <a:r>
              <a:rPr lang="en-US" sz="2000" dirty="0"/>
              <a:t> = 0) then </a:t>
            </a:r>
            <a:r>
              <a:rPr lang="en-US" sz="2000" dirty="0" err="1"/>
              <a:t>No_Chng</a:t>
            </a:r>
            <a:r>
              <a:rPr lang="en-US" sz="2000" dirty="0"/>
              <a:t> 0.50 &amp; 0.50 = 0.50</a:t>
            </a:r>
          </a:p>
          <a:p>
            <a:r>
              <a:rPr lang="en-US" sz="2000" dirty="0"/>
              <a:t>6. If (e &gt; 0) AND (</a:t>
            </a:r>
            <a:r>
              <a:rPr lang="en-US" sz="2000" dirty="0" err="1"/>
              <a:t>er</a:t>
            </a:r>
            <a:r>
              <a:rPr lang="en-US" sz="2000" dirty="0"/>
              <a:t> = 0) then Heat 0.00 &amp; 0.50 = 0.00</a:t>
            </a:r>
          </a:p>
          <a:p>
            <a:r>
              <a:rPr lang="en-US" sz="2000" dirty="0"/>
              <a:t>7. If (e &lt; 0) AND (</a:t>
            </a:r>
            <a:r>
              <a:rPr lang="en-US" sz="2000" dirty="0" err="1"/>
              <a:t>er</a:t>
            </a:r>
            <a:r>
              <a:rPr lang="en-US" sz="2000" dirty="0"/>
              <a:t> &gt; 0) then Cool 0.50 &amp; 0.50 = 0.50</a:t>
            </a:r>
          </a:p>
          <a:p>
            <a:r>
              <a:rPr lang="en-US" sz="2000" dirty="0"/>
              <a:t>8. If (e = 0) AND (</a:t>
            </a:r>
            <a:r>
              <a:rPr lang="en-US" sz="2000" dirty="0" err="1"/>
              <a:t>er</a:t>
            </a:r>
            <a:r>
              <a:rPr lang="en-US" sz="2000" dirty="0"/>
              <a:t> &gt; 0) then Cool 0.50 &amp; 0.50 = 0.50</a:t>
            </a:r>
          </a:p>
          <a:p>
            <a:r>
              <a:rPr lang="en-US" sz="2000" dirty="0"/>
              <a:t>9. If (e &gt; 0) AND (</a:t>
            </a:r>
            <a:r>
              <a:rPr lang="en-US" sz="2000" dirty="0" err="1"/>
              <a:t>er</a:t>
            </a:r>
            <a:r>
              <a:rPr lang="en-US" sz="2000" dirty="0"/>
              <a:t> &gt; 0) then Heat 0.00 &amp; 0.50 = 0.00</a:t>
            </a:r>
          </a:p>
        </p:txBody>
      </p:sp>
      <p:pic>
        <p:nvPicPr>
          <p:cNvPr id="8" name="Picture 7" descr="C:\Users\Keta\Desktop\seminar\pictures\mf2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0345" y="1556756"/>
            <a:ext cx="5872765" cy="517889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62571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6" presetClass="emph" presetSubtype="0" fill="hold" grpId="2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Scale>
                                      <p:cBhvr>
                                        <p:cTn id="9" dur="10" fill="hold"/>
                                        <p:tgtEl>
                                          <p:spTgt spid="3"/>
                                        </p:tgtEl>
                                      </p:cBhvr>
                                      <p:by x="100000" y="40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6" presetClass="emp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Scale>
                                      <p:cBhvr>
                                        <p:cTn id="11" dur="1000" fill="hold"/>
                                        <p:tgtEl>
                                          <p:spTgt spid="3"/>
                                        </p:tgtEl>
                                      </p:cBhvr>
                                      <p:by x="100000" y="25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90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3" grpId="1"/>
      <p:bldP spid="3" grpId="2"/>
      <p:bldP spid="3" grpId="3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3048" y="-1064694"/>
            <a:ext cx="12192000" cy="230531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326063" y="38637"/>
            <a:ext cx="5253490" cy="1006429"/>
          </a:xfrm>
          <a:prstGeom prst="rect">
            <a:avLst/>
          </a:prstGeom>
          <a:noFill/>
          <a:effectLst/>
        </p:spPr>
        <p:txBody>
          <a:bodyPr wrap="none" rtlCol="0" anchor="b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rgbClr val="CCA208"/>
              </a:contourClr>
            </a:sp3d>
          </a:bodyPr>
          <a:lstStyle/>
          <a:p>
            <a:pPr algn="ctr">
              <a:lnSpc>
                <a:spcPct val="90000"/>
              </a:lnSpc>
            </a:pPr>
            <a:r>
              <a:rPr lang="en-US" sz="6600" dirty="0" err="1"/>
              <a:t>Defuzzification</a:t>
            </a:r>
            <a:endParaRPr lang="en-US" sz="6600" dirty="0">
              <a:ln w="11430"/>
              <a:gradFill>
                <a:gsLst>
                  <a:gs pos="0">
                    <a:srgbClr val="FFD63F"/>
                  </a:gs>
                  <a:gs pos="75000">
                    <a:srgbClr val="FFC000"/>
                  </a:gs>
                  <a:gs pos="100000">
                    <a:srgbClr val="F79646">
                      <a:tint val="90000"/>
                      <a:satMod val="120000"/>
                    </a:srgbClr>
                  </a:gs>
                </a:gsLst>
                <a:lin ang="5400000"/>
              </a:gra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  <a:latin typeface="+mj-lt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-3048" y="1240625"/>
            <a:ext cx="12188952" cy="1588"/>
          </a:xfrm>
          <a:prstGeom prst="line">
            <a:avLst/>
          </a:prstGeom>
          <a:ln w="57150">
            <a:solidFill>
              <a:srgbClr val="FFE83F"/>
            </a:solidFill>
          </a:ln>
          <a:scene3d>
            <a:camera prst="orthographicFront"/>
            <a:lightRig rig="threePt" dir="t"/>
          </a:scene3d>
          <a:sp3d>
            <a:bevelT w="38100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270456" y="1558344"/>
            <a:ext cx="11694017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From the last slide we see that rules 4, 5, 7, and 8 each fired at 50% or 0.5 while rules 1, 2, 3, 6, and 9 do not fire at </a:t>
            </a:r>
            <a:r>
              <a:rPr lang="en-US" sz="2800" dirty="0" smtClean="0"/>
              <a:t>all.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The logical products for each rule must be combined before being passed on to the </a:t>
            </a:r>
            <a:r>
              <a:rPr lang="en-US" sz="2800" dirty="0" err="1"/>
              <a:t>defuzzification</a:t>
            </a:r>
            <a:r>
              <a:rPr lang="en-US" sz="2800" dirty="0"/>
              <a:t> process for crisp output generation</a:t>
            </a:r>
            <a:r>
              <a:rPr lang="en-US" sz="2800" dirty="0" smtClean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We </a:t>
            </a:r>
            <a:r>
              <a:rPr lang="en-US" sz="2800" dirty="0"/>
              <a:t>use The ROOT-SUM-SQUARE (RSS) method which combines the effects of all applicable rules, scales the functions at their respective magnitudes, and computes the "fuzzy" centroid of the composite area.</a:t>
            </a:r>
          </a:p>
        </p:txBody>
      </p:sp>
    </p:spTree>
    <p:extLst>
      <p:ext uri="{BB962C8B-B14F-4D97-AF65-F5344CB8AC3E}">
        <p14:creationId xmlns:p14="http://schemas.microsoft.com/office/powerpoint/2010/main" val="299749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6" presetClass="emph" presetSubtype="0" fill="hold" grpId="2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Scale>
                                      <p:cBhvr>
                                        <p:cTn id="9" dur="10" fill="hold"/>
                                        <p:tgtEl>
                                          <p:spTgt spid="3"/>
                                        </p:tgtEl>
                                      </p:cBhvr>
                                      <p:by x="100000" y="40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6" presetClass="emp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Scale>
                                      <p:cBhvr>
                                        <p:cTn id="11" dur="1000" fill="hold"/>
                                        <p:tgtEl>
                                          <p:spTgt spid="3"/>
                                        </p:tgtEl>
                                      </p:cBhvr>
                                      <p:by x="100000" y="25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90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000"/>
                            </p:stCondLst>
                            <p:childTnLst>
                              <p:par>
                                <p:cTn id="4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3" grpId="1"/>
      <p:bldP spid="3" grpId="2"/>
      <p:bldP spid="3" grpId="3"/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3048" y="-1064694"/>
            <a:ext cx="12192000" cy="230531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326063" y="38637"/>
            <a:ext cx="5253490" cy="1006429"/>
          </a:xfrm>
          <a:prstGeom prst="rect">
            <a:avLst/>
          </a:prstGeom>
          <a:noFill/>
          <a:effectLst/>
        </p:spPr>
        <p:txBody>
          <a:bodyPr wrap="none" rtlCol="0" anchor="b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rgbClr val="CCA208"/>
              </a:contourClr>
            </a:sp3d>
          </a:bodyPr>
          <a:lstStyle/>
          <a:p>
            <a:pPr algn="ctr">
              <a:lnSpc>
                <a:spcPct val="90000"/>
              </a:lnSpc>
            </a:pPr>
            <a:r>
              <a:rPr lang="en-US" sz="6600" dirty="0" err="1"/>
              <a:t>Defuzzification</a:t>
            </a:r>
            <a:endParaRPr lang="en-US" sz="6600" dirty="0">
              <a:ln w="11430"/>
              <a:gradFill>
                <a:gsLst>
                  <a:gs pos="0">
                    <a:srgbClr val="FFD63F"/>
                  </a:gs>
                  <a:gs pos="75000">
                    <a:srgbClr val="FFC000"/>
                  </a:gs>
                  <a:gs pos="100000">
                    <a:srgbClr val="F79646">
                      <a:tint val="90000"/>
                      <a:satMod val="120000"/>
                    </a:srgbClr>
                  </a:gs>
                </a:gsLst>
                <a:lin ang="5400000"/>
              </a:gra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  <a:latin typeface="+mj-lt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-3048" y="1240625"/>
            <a:ext cx="12188952" cy="1588"/>
          </a:xfrm>
          <a:prstGeom prst="line">
            <a:avLst/>
          </a:prstGeom>
          <a:ln w="57150">
            <a:solidFill>
              <a:srgbClr val="FFE83F"/>
            </a:solidFill>
          </a:ln>
          <a:scene3d>
            <a:camera prst="orthographicFront"/>
            <a:lightRig rig="threePt" dir="t"/>
          </a:scene3d>
          <a:sp3d>
            <a:bevelT w="38100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270456" y="1558344"/>
            <a:ext cx="5705341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"negative" = (R1^2 + R4^2 + R7^2 + R8^2) (Cooling) = (0.00^2 + 0.50^2 + 0.50^2 + 0.50^2)^.5 = 0.866</a:t>
            </a:r>
          </a:p>
          <a:p>
            <a:r>
              <a:rPr lang="en-US" sz="2000" dirty="0"/>
              <a:t>"zero" = (R5^2)^.5 = (0.50^2)^.5 (No Change) = 0.500</a:t>
            </a:r>
          </a:p>
          <a:p>
            <a:r>
              <a:rPr lang="en-US" sz="2000" dirty="0"/>
              <a:t>"positive" = (R2^2 + R3^2 + R6^2 + R9^2) (Heating) = (0.00^2 + 0.00^2 + 0.00^2 + 0.00^2)^.5 = 0.000</a:t>
            </a:r>
          </a:p>
          <a:p>
            <a:r>
              <a:rPr lang="en-US" sz="2000" dirty="0"/>
              <a:t> </a:t>
            </a:r>
          </a:p>
          <a:p>
            <a:r>
              <a:rPr lang="en-US" sz="2000" dirty="0"/>
              <a:t>(</a:t>
            </a:r>
            <a:r>
              <a:rPr lang="en-US" sz="2000" dirty="0" err="1"/>
              <a:t>neg_center</a:t>
            </a:r>
            <a:r>
              <a:rPr lang="en-US" sz="2000" dirty="0"/>
              <a:t> * </a:t>
            </a:r>
            <a:r>
              <a:rPr lang="en-US" sz="2000" dirty="0" err="1"/>
              <a:t>neg_strength</a:t>
            </a:r>
            <a:r>
              <a:rPr lang="en-US" sz="2000" dirty="0"/>
              <a:t> + </a:t>
            </a:r>
            <a:r>
              <a:rPr lang="en-US" sz="2000" dirty="0" err="1"/>
              <a:t>zero_center</a:t>
            </a:r>
            <a:r>
              <a:rPr lang="en-US" sz="2000" dirty="0"/>
              <a:t> * </a:t>
            </a:r>
            <a:r>
              <a:rPr lang="en-US" sz="2000" dirty="0" err="1"/>
              <a:t>zero_strength</a:t>
            </a:r>
            <a:r>
              <a:rPr lang="en-US" sz="2000" dirty="0"/>
              <a:t> + </a:t>
            </a:r>
            <a:r>
              <a:rPr lang="en-US" sz="2000" dirty="0" err="1"/>
              <a:t>pos_center</a:t>
            </a:r>
            <a:r>
              <a:rPr lang="en-US" sz="2000" dirty="0"/>
              <a:t> * </a:t>
            </a:r>
            <a:r>
              <a:rPr lang="en-US" sz="2000" dirty="0" err="1"/>
              <a:t>pos_strength</a:t>
            </a:r>
            <a:r>
              <a:rPr lang="en-US" sz="2000" dirty="0"/>
              <a:t>) /</a:t>
            </a:r>
            <a:r>
              <a:rPr lang="en-US" sz="2000" dirty="0" smtClean="0"/>
              <a:t> (</a:t>
            </a:r>
            <a:r>
              <a:rPr lang="en-US" sz="2000" dirty="0" err="1"/>
              <a:t>neg_strength</a:t>
            </a:r>
            <a:r>
              <a:rPr lang="en-US" sz="2000" dirty="0"/>
              <a:t> + </a:t>
            </a:r>
            <a:r>
              <a:rPr lang="en-US" sz="2000" dirty="0" err="1"/>
              <a:t>zero_strength</a:t>
            </a:r>
            <a:r>
              <a:rPr lang="en-US" sz="2000" dirty="0"/>
              <a:t> + </a:t>
            </a:r>
            <a:r>
              <a:rPr lang="en-US" sz="2000" dirty="0" err="1"/>
              <a:t>pos_strength</a:t>
            </a:r>
            <a:r>
              <a:rPr lang="en-US" sz="2000" dirty="0" smtClean="0"/>
              <a:t>)  =</a:t>
            </a:r>
            <a:r>
              <a:rPr lang="en-US" sz="2000" dirty="0"/>
              <a:t>OUTPUT</a:t>
            </a:r>
          </a:p>
          <a:p>
            <a:endParaRPr lang="en-US" sz="2000" dirty="0"/>
          </a:p>
          <a:p>
            <a:r>
              <a:rPr lang="en-US" sz="2000" dirty="0"/>
              <a:t> </a:t>
            </a:r>
          </a:p>
          <a:p>
            <a:r>
              <a:rPr lang="en-US" sz="2000" dirty="0"/>
              <a:t>(-100 * 0.866 + 0 * 0.500 + 100 * 0.000</a:t>
            </a:r>
            <a:r>
              <a:rPr lang="en-US" sz="2000" dirty="0" smtClean="0"/>
              <a:t>) /</a:t>
            </a:r>
            <a:endParaRPr lang="en-US" sz="2000" dirty="0"/>
          </a:p>
          <a:p>
            <a:r>
              <a:rPr lang="en-US" sz="2000" dirty="0"/>
              <a:t>(0.866 + 0.500 + 0.000</a:t>
            </a:r>
            <a:r>
              <a:rPr lang="en-US" sz="2000" dirty="0" smtClean="0"/>
              <a:t>)= </a:t>
            </a:r>
            <a:r>
              <a:rPr lang="en-US" sz="2000" dirty="0"/>
              <a:t>-63.4% (cooling</a:t>
            </a:r>
            <a:r>
              <a:rPr lang="en-US" sz="2000" dirty="0" smtClean="0"/>
              <a:t>).</a:t>
            </a:r>
            <a:endParaRPr lang="en-US" sz="2000" dirty="0"/>
          </a:p>
          <a:p>
            <a:endParaRPr lang="en-US" sz="2000" dirty="0"/>
          </a:p>
        </p:txBody>
      </p:sp>
      <p:pic>
        <p:nvPicPr>
          <p:cNvPr id="6" name="Picture 5" descr="C:\Users\Keta\Desktop\seminar\pictures\mf3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1428" y="1558344"/>
            <a:ext cx="5808651" cy="500988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71154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6" presetClass="emph" presetSubtype="0" fill="hold" grpId="2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Scale>
                                      <p:cBhvr>
                                        <p:cTn id="9" dur="10" fill="hold"/>
                                        <p:tgtEl>
                                          <p:spTgt spid="3"/>
                                        </p:tgtEl>
                                      </p:cBhvr>
                                      <p:by x="100000" y="40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6" presetClass="emp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Scale>
                                      <p:cBhvr>
                                        <p:cTn id="11" dur="1000" fill="hold"/>
                                        <p:tgtEl>
                                          <p:spTgt spid="3"/>
                                        </p:tgtEl>
                                      </p:cBhvr>
                                      <p:by x="100000" y="25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90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3" grpId="1"/>
      <p:bldP spid="3" grpId="2"/>
      <p:bldP spid="3" grpId="3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RiseUpShrink_16x9.potx" id="{391537C8-45ED-4889-8F13-B2B40A3BBB90}" vid="{A8B3C5DD-E22E-49AC-B951-75E62DFB39A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D7F0B88C-4676-4184-B239-05AC5827267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Animation slide Text rising and stretching up into place (widescreen)</Template>
  <TotalTime>0</TotalTime>
  <Words>5485</Words>
  <Application>Microsoft Office PowerPoint</Application>
  <PresentationFormat>Custom</PresentationFormat>
  <Paragraphs>320</Paragraphs>
  <Slides>17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2013-03-31T10:37:44Z</dcterms:created>
  <dcterms:modified xsi:type="dcterms:W3CDTF">2013-04-02T11:29:54Z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TC040144369991</vt:lpwstr>
  </property>
</Properties>
</file>